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120625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agid" initials="BM [22]" lastIdx="1" clrIdx="0"/>
  <p:cmAuthor id="2" name="Brent Magid" initials="BM [23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300"/>
    <a:srgbClr val="E87722"/>
    <a:srgbClr val="90278E"/>
    <a:srgbClr val="00BFB3"/>
    <a:srgbClr val="E31C79"/>
    <a:srgbClr val="00B2EF"/>
    <a:srgbClr val="C378C1"/>
    <a:srgbClr val="00A9E0"/>
    <a:srgbClr val="E7C929"/>
    <a:srgbClr val="76E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/>
    <p:restoredTop sz="95740"/>
  </p:normalViewPr>
  <p:slideViewPr>
    <p:cSldViewPr snapToObjects="1">
      <p:cViewPr varScale="1">
        <p:scale>
          <a:sx n="104" d="100"/>
          <a:sy n="104" d="100"/>
        </p:scale>
        <p:origin x="51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531656181516"/>
          <c:y val="5.129685405283195E-2"/>
          <c:w val="0.53922234541487191"/>
          <c:h val="0.7748464629913083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30 days or less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02-0342-9581-B1D470C8D73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02-0342-9581-B1D470C8D73D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D3C-1149-AA21-D9C5E9D6B8E8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5D3C-1149-AA21-D9C5E9D6B8E8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D3C-1149-AA21-D9C5E9D6B8E8}"/>
              </c:ext>
            </c:extLst>
          </c:dPt>
          <c:cat>
            <c:strRef>
              <c:f>Sheet1!$A$2:$A$6</c:f>
              <c:strCache>
                <c:ptCount val="5"/>
                <c:pt idx="0">
                  <c:v>30 days or less</c:v>
                </c:pt>
                <c:pt idx="1">
                  <c:v>More than 1 month, up to 3 months</c:v>
                </c:pt>
                <c:pt idx="2">
                  <c:v>4-6 months</c:v>
                </c:pt>
                <c:pt idx="3">
                  <c:v>7-11 months</c:v>
                </c:pt>
                <c:pt idx="4">
                  <c:v>1 year or more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9.7680097680097694E-2</c:v>
                </c:pt>
                <c:pt idx="1">
                  <c:v>0.13675213675213677</c:v>
                </c:pt>
                <c:pt idx="2">
                  <c:v>0.12026862026862027</c:v>
                </c:pt>
                <c:pt idx="3">
                  <c:v>4.3956043956043959E-2</c:v>
                </c:pt>
                <c:pt idx="4">
                  <c:v>0.60134310134310132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02-0342-9581-B1D470C8D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2634081226857095"/>
          <c:y val="0.54409481934944892"/>
          <c:w val="0.23579796366092345"/>
          <c:h val="0.30506701291010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BC49-AA31-F042-B5A3-7F45FFAC19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219A06-1133-5D46-9D04-737E43C4AB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B70-E8AE-774B-B9D6-77A36018A84E}" type="datetimeFigureOut">
              <a:rPr lang="en-US" smtClean="0"/>
              <a:t>2/2/21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9E7-52F4-3149-B0A2-3F941B1E03E5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2AD0-DAC3-1E41-88B9-0E33D5899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Q5G When you first sign up for a paid subscription streaming service (e.g. Netflix, Amazon, Hulu, etc.), how long do you typically expect to have an account with the service?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090BE-74C2-41C3-86C9-0E93E8DFB5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09575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2999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93688" indent="-2936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09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orient="horz" pos="2260" userDrawn="1">
          <p15:clr>
            <a:srgbClr val="F26B43"/>
          </p15:clr>
        </p15:guide>
        <p15:guide id="4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6D88-5A15-CF48-BD6A-0A853A9F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434443"/>
                </a:solidFill>
              </a:rPr>
              <a:t>Retention has proven a difficult game for many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85E43-9B08-7746-93E5-6DD243CA01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1000" y="6413804"/>
            <a:ext cx="10972800" cy="367995"/>
          </a:xfrm>
        </p:spPr>
        <p:txBody>
          <a:bodyPr/>
          <a:lstStyle/>
          <a:p>
            <a:r>
              <a:rPr lang="en-US" dirty="0"/>
              <a:t>2020 Magid Video Entertainment Pulse Study. SVOD Subs 18+N=1638. Sample matched to the US Census for age, gender, and race. Data collected September 21-October 1, 2020.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CBE202-AB67-F54A-8C94-820888FA72D6}"/>
              </a:ext>
            </a:extLst>
          </p:cNvPr>
          <p:cNvGraphicFramePr/>
          <p:nvPr/>
        </p:nvGraphicFramePr>
        <p:xfrm>
          <a:off x="3200400" y="1886145"/>
          <a:ext cx="6775296" cy="471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1A1CD1B-CC4F-7F40-86D9-10E455C0FE18}"/>
              </a:ext>
            </a:extLst>
          </p:cNvPr>
          <p:cNvSpPr txBox="1"/>
          <p:nvPr/>
        </p:nvSpPr>
        <p:spPr>
          <a:xfrm>
            <a:off x="3028601" y="51608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1-3 months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211182-7B39-A94E-9283-24B218931E53}"/>
              </a:ext>
            </a:extLst>
          </p:cNvPr>
          <p:cNvSpPr txBox="1"/>
          <p:nvPr/>
        </p:nvSpPr>
        <p:spPr>
          <a:xfrm>
            <a:off x="1847214" y="1422895"/>
            <a:ext cx="8497571" cy="368350"/>
          </a:xfrm>
          <a:prstGeom prst="rect">
            <a:avLst/>
          </a:prstGeom>
          <a:noFill/>
        </p:spPr>
        <p:txBody>
          <a:bodyPr wrap="square" lIns="120948" tIns="60474" rIns="120948" bIns="60474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INTENDED DURATION WHEN SIGNING UP FOR STREAMING SERVICE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D65087-4981-7E4B-979F-2B88DAA4C306}"/>
              </a:ext>
            </a:extLst>
          </p:cNvPr>
          <p:cNvSpPr txBox="1"/>
          <p:nvPr/>
        </p:nvSpPr>
        <p:spPr>
          <a:xfrm>
            <a:off x="8034057" y="2634717"/>
            <a:ext cx="26425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1B2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  <a:r>
              <a:rPr kumimoji="0" lang="en-US" sz="4800" b="1" i="0" u="none" strike="noStrike" kern="1200" cap="none" spc="0" normalizeH="0" baseline="30000" noProof="0" dirty="0">
                <a:ln>
                  <a:noFill/>
                </a:ln>
                <a:solidFill>
                  <a:srgbClr val="41B2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E34A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34A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months or less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344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800">
            <a:extLst>
              <a:ext uri="{FF2B5EF4-FFF2-40B4-BE49-F238E27FC236}">
                <a16:creationId xmlns:a16="http://schemas.microsoft.com/office/drawing/2014/main" id="{B57C38B3-86FB-E845-825C-60B695CD17B3}"/>
              </a:ext>
            </a:extLst>
          </p:cNvPr>
          <p:cNvSpPr>
            <a:spLocks noEditPoints="1"/>
          </p:cNvSpPr>
          <p:nvPr/>
        </p:nvSpPr>
        <p:spPr bwMode="auto">
          <a:xfrm>
            <a:off x="4173387" y="2397596"/>
            <a:ext cx="3141901" cy="3143313"/>
          </a:xfrm>
          <a:custGeom>
            <a:avLst/>
            <a:gdLst/>
            <a:ahLst/>
            <a:cxnLst>
              <a:cxn ang="0">
                <a:pos x="150" y="124"/>
              </a:cxn>
              <a:cxn ang="0">
                <a:pos x="155" y="126"/>
              </a:cxn>
              <a:cxn ang="0">
                <a:pos x="208" y="73"/>
              </a:cxn>
              <a:cxn ang="0">
                <a:pos x="217" y="73"/>
              </a:cxn>
              <a:cxn ang="0">
                <a:pos x="217" y="82"/>
              </a:cxn>
              <a:cxn ang="0">
                <a:pos x="165" y="148"/>
              </a:cxn>
              <a:cxn ang="0">
                <a:pos x="161" y="164"/>
              </a:cxn>
              <a:cxn ang="0">
                <a:pos x="145" y="156"/>
              </a:cxn>
              <a:cxn ang="0">
                <a:pos x="115" y="238"/>
              </a:cxn>
              <a:cxn ang="0">
                <a:pos x="110" y="233"/>
              </a:cxn>
              <a:cxn ang="0">
                <a:pos x="132" y="164"/>
              </a:cxn>
              <a:cxn ang="0">
                <a:pos x="126" y="157"/>
              </a:cxn>
              <a:cxn ang="0">
                <a:pos x="134" y="147"/>
              </a:cxn>
              <a:cxn ang="0">
                <a:pos x="82" y="105"/>
              </a:cxn>
              <a:cxn ang="0">
                <a:pos x="90" y="95"/>
              </a:cxn>
              <a:cxn ang="0">
                <a:pos x="145" y="134"/>
              </a:cxn>
              <a:cxn ang="0">
                <a:pos x="224" y="66"/>
              </a:cxn>
              <a:cxn ang="0">
                <a:pos x="145" y="34"/>
              </a:cxn>
              <a:cxn ang="0">
                <a:pos x="67" y="66"/>
              </a:cxn>
              <a:cxn ang="0">
                <a:pos x="35" y="145"/>
              </a:cxn>
              <a:cxn ang="0">
                <a:pos x="67" y="223"/>
              </a:cxn>
              <a:cxn ang="0">
                <a:pos x="145" y="255"/>
              </a:cxn>
              <a:cxn ang="0">
                <a:pos x="224" y="223"/>
              </a:cxn>
              <a:cxn ang="0">
                <a:pos x="256" y="145"/>
              </a:cxn>
              <a:cxn ang="0">
                <a:pos x="224" y="66"/>
              </a:cxn>
              <a:cxn ang="0">
                <a:pos x="0" y="145"/>
              </a:cxn>
              <a:cxn ang="0">
                <a:pos x="145" y="290"/>
              </a:cxn>
              <a:cxn ang="0">
                <a:pos x="290" y="145"/>
              </a:cxn>
              <a:cxn ang="0">
                <a:pos x="145" y="0"/>
              </a:cxn>
              <a:cxn ang="0">
                <a:pos x="82" y="138"/>
              </a:cxn>
              <a:cxn ang="0">
                <a:pos x="44" y="145"/>
              </a:cxn>
              <a:cxn ang="0">
                <a:pos x="82" y="151"/>
              </a:cxn>
              <a:cxn ang="0">
                <a:pos x="82" y="138"/>
              </a:cxn>
              <a:cxn ang="0">
                <a:pos x="240" y="151"/>
              </a:cxn>
              <a:cxn ang="0">
                <a:pos x="240" y="138"/>
              </a:cxn>
              <a:cxn ang="0">
                <a:pos x="202" y="145"/>
              </a:cxn>
              <a:cxn ang="0">
                <a:pos x="139" y="208"/>
              </a:cxn>
              <a:cxn ang="0">
                <a:pos x="145" y="246"/>
              </a:cxn>
              <a:cxn ang="0">
                <a:pos x="152" y="208"/>
              </a:cxn>
              <a:cxn ang="0">
                <a:pos x="139" y="208"/>
              </a:cxn>
              <a:cxn ang="0">
                <a:pos x="152" y="50"/>
              </a:cxn>
              <a:cxn ang="0">
                <a:pos x="139" y="50"/>
              </a:cxn>
              <a:cxn ang="0">
                <a:pos x="145" y="87"/>
              </a:cxn>
            </a:cxnLst>
            <a:rect l="0" t="0" r="r" b="b"/>
            <a:pathLst>
              <a:path w="290" h="290">
                <a:moveTo>
                  <a:pt x="148" y="126"/>
                </a:moveTo>
                <a:cubicBezTo>
                  <a:pt x="148" y="125"/>
                  <a:pt x="149" y="124"/>
                  <a:pt x="150" y="124"/>
                </a:cubicBezTo>
                <a:cubicBezTo>
                  <a:pt x="151" y="124"/>
                  <a:pt x="152" y="124"/>
                  <a:pt x="153" y="124"/>
                </a:cubicBezTo>
                <a:cubicBezTo>
                  <a:pt x="154" y="124"/>
                  <a:pt x="154" y="125"/>
                  <a:pt x="155" y="126"/>
                </a:cubicBezTo>
                <a:cubicBezTo>
                  <a:pt x="155" y="126"/>
                  <a:pt x="155" y="126"/>
                  <a:pt x="155" y="126"/>
                </a:cubicBezTo>
                <a:cubicBezTo>
                  <a:pt x="208" y="73"/>
                  <a:pt x="208" y="73"/>
                  <a:pt x="208" y="73"/>
                </a:cubicBezTo>
                <a:cubicBezTo>
                  <a:pt x="209" y="72"/>
                  <a:pt x="211" y="71"/>
                  <a:pt x="212" y="71"/>
                </a:cubicBezTo>
                <a:cubicBezTo>
                  <a:pt x="214" y="71"/>
                  <a:pt x="216" y="72"/>
                  <a:pt x="217" y="73"/>
                </a:cubicBezTo>
                <a:cubicBezTo>
                  <a:pt x="218" y="74"/>
                  <a:pt x="219" y="76"/>
                  <a:pt x="219" y="77"/>
                </a:cubicBezTo>
                <a:cubicBezTo>
                  <a:pt x="219" y="79"/>
                  <a:pt x="218" y="81"/>
                  <a:pt x="217" y="82"/>
                </a:cubicBezTo>
                <a:cubicBezTo>
                  <a:pt x="157" y="142"/>
                  <a:pt x="157" y="142"/>
                  <a:pt x="157" y="142"/>
                </a:cubicBezTo>
                <a:cubicBezTo>
                  <a:pt x="165" y="148"/>
                  <a:pt x="165" y="148"/>
                  <a:pt x="165" y="148"/>
                </a:cubicBezTo>
                <a:cubicBezTo>
                  <a:pt x="167" y="150"/>
                  <a:pt x="168" y="152"/>
                  <a:pt x="168" y="154"/>
                </a:cubicBezTo>
                <a:cubicBezTo>
                  <a:pt x="169" y="159"/>
                  <a:pt x="166" y="163"/>
                  <a:pt x="161" y="164"/>
                </a:cubicBezTo>
                <a:cubicBezTo>
                  <a:pt x="159" y="164"/>
                  <a:pt x="156" y="164"/>
                  <a:pt x="154" y="162"/>
                </a:cubicBezTo>
                <a:cubicBezTo>
                  <a:pt x="145" y="156"/>
                  <a:pt x="145" y="156"/>
                  <a:pt x="145" y="156"/>
                </a:cubicBezTo>
                <a:cubicBezTo>
                  <a:pt x="117" y="235"/>
                  <a:pt x="117" y="235"/>
                  <a:pt x="117" y="235"/>
                </a:cubicBezTo>
                <a:cubicBezTo>
                  <a:pt x="117" y="236"/>
                  <a:pt x="116" y="237"/>
                  <a:pt x="115" y="238"/>
                </a:cubicBezTo>
                <a:cubicBezTo>
                  <a:pt x="113" y="238"/>
                  <a:pt x="111" y="238"/>
                  <a:pt x="110" y="236"/>
                </a:cubicBezTo>
                <a:cubicBezTo>
                  <a:pt x="110" y="235"/>
                  <a:pt x="110" y="234"/>
                  <a:pt x="110" y="233"/>
                </a:cubicBezTo>
                <a:cubicBezTo>
                  <a:pt x="135" y="163"/>
                  <a:pt x="135" y="163"/>
                  <a:pt x="135" y="163"/>
                </a:cubicBezTo>
                <a:cubicBezTo>
                  <a:pt x="134" y="164"/>
                  <a:pt x="133" y="164"/>
                  <a:pt x="132" y="164"/>
                </a:cubicBezTo>
                <a:cubicBezTo>
                  <a:pt x="131" y="164"/>
                  <a:pt x="129" y="163"/>
                  <a:pt x="128" y="162"/>
                </a:cubicBezTo>
                <a:cubicBezTo>
                  <a:pt x="127" y="161"/>
                  <a:pt x="126" y="159"/>
                  <a:pt x="126" y="157"/>
                </a:cubicBezTo>
                <a:cubicBezTo>
                  <a:pt x="126" y="156"/>
                  <a:pt x="127" y="154"/>
                  <a:pt x="128" y="153"/>
                </a:cubicBezTo>
                <a:cubicBezTo>
                  <a:pt x="134" y="147"/>
                  <a:pt x="134" y="147"/>
                  <a:pt x="134" y="147"/>
                </a:cubicBezTo>
                <a:cubicBezTo>
                  <a:pt x="86" y="111"/>
                  <a:pt x="86" y="111"/>
                  <a:pt x="86" y="111"/>
                </a:cubicBezTo>
                <a:cubicBezTo>
                  <a:pt x="84" y="109"/>
                  <a:pt x="82" y="107"/>
                  <a:pt x="82" y="105"/>
                </a:cubicBezTo>
                <a:cubicBezTo>
                  <a:pt x="82" y="103"/>
                  <a:pt x="82" y="101"/>
                  <a:pt x="84" y="99"/>
                </a:cubicBezTo>
                <a:cubicBezTo>
                  <a:pt x="85" y="97"/>
                  <a:pt x="87" y="95"/>
                  <a:pt x="90" y="95"/>
                </a:cubicBezTo>
                <a:cubicBezTo>
                  <a:pt x="92" y="95"/>
                  <a:pt x="94" y="95"/>
                  <a:pt x="96" y="97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8" y="126"/>
                  <a:pt x="148" y="126"/>
                  <a:pt x="148" y="126"/>
                </a:cubicBezTo>
                <a:close/>
                <a:moveTo>
                  <a:pt x="224" y="66"/>
                </a:moveTo>
                <a:cubicBezTo>
                  <a:pt x="213" y="56"/>
                  <a:pt x="201" y="48"/>
                  <a:pt x="188" y="42"/>
                </a:cubicBezTo>
                <a:cubicBezTo>
                  <a:pt x="175" y="37"/>
                  <a:pt x="160" y="34"/>
                  <a:pt x="145" y="34"/>
                </a:cubicBezTo>
                <a:cubicBezTo>
                  <a:pt x="130" y="34"/>
                  <a:pt x="116" y="37"/>
                  <a:pt x="103" y="42"/>
                </a:cubicBezTo>
                <a:cubicBezTo>
                  <a:pt x="89" y="48"/>
                  <a:pt x="77" y="56"/>
                  <a:pt x="67" y="66"/>
                </a:cubicBezTo>
                <a:cubicBezTo>
                  <a:pt x="57" y="77"/>
                  <a:pt x="49" y="89"/>
                  <a:pt x="43" y="102"/>
                </a:cubicBezTo>
                <a:cubicBezTo>
                  <a:pt x="38" y="115"/>
                  <a:pt x="35" y="130"/>
                  <a:pt x="35" y="145"/>
                </a:cubicBezTo>
                <a:cubicBezTo>
                  <a:pt x="35" y="160"/>
                  <a:pt x="38" y="174"/>
                  <a:pt x="43" y="187"/>
                </a:cubicBezTo>
                <a:cubicBezTo>
                  <a:pt x="49" y="200"/>
                  <a:pt x="57" y="213"/>
                  <a:pt x="67" y="223"/>
                </a:cubicBezTo>
                <a:cubicBezTo>
                  <a:pt x="77" y="233"/>
                  <a:pt x="89" y="241"/>
                  <a:pt x="103" y="247"/>
                </a:cubicBezTo>
                <a:cubicBezTo>
                  <a:pt x="116" y="252"/>
                  <a:pt x="130" y="255"/>
                  <a:pt x="145" y="255"/>
                </a:cubicBezTo>
                <a:cubicBezTo>
                  <a:pt x="160" y="255"/>
                  <a:pt x="175" y="252"/>
                  <a:pt x="188" y="247"/>
                </a:cubicBezTo>
                <a:cubicBezTo>
                  <a:pt x="201" y="241"/>
                  <a:pt x="213" y="233"/>
                  <a:pt x="224" y="223"/>
                </a:cubicBezTo>
                <a:cubicBezTo>
                  <a:pt x="234" y="213"/>
                  <a:pt x="242" y="200"/>
                  <a:pt x="248" y="187"/>
                </a:cubicBezTo>
                <a:cubicBezTo>
                  <a:pt x="253" y="174"/>
                  <a:pt x="256" y="160"/>
                  <a:pt x="256" y="145"/>
                </a:cubicBezTo>
                <a:cubicBezTo>
                  <a:pt x="256" y="130"/>
                  <a:pt x="253" y="115"/>
                  <a:pt x="248" y="102"/>
                </a:cubicBezTo>
                <a:cubicBezTo>
                  <a:pt x="242" y="89"/>
                  <a:pt x="234" y="77"/>
                  <a:pt x="224" y="66"/>
                </a:cubicBezTo>
                <a:close/>
                <a:moveTo>
                  <a:pt x="43" y="42"/>
                </a:moveTo>
                <a:cubicBezTo>
                  <a:pt x="17" y="68"/>
                  <a:pt x="0" y="105"/>
                  <a:pt x="0" y="145"/>
                </a:cubicBezTo>
                <a:cubicBezTo>
                  <a:pt x="0" y="185"/>
                  <a:pt x="17" y="221"/>
                  <a:pt x="43" y="247"/>
                </a:cubicBezTo>
                <a:cubicBezTo>
                  <a:pt x="69" y="273"/>
                  <a:pt x="105" y="290"/>
                  <a:pt x="145" y="290"/>
                </a:cubicBezTo>
                <a:cubicBezTo>
                  <a:pt x="185" y="290"/>
                  <a:pt x="222" y="273"/>
                  <a:pt x="248" y="247"/>
                </a:cubicBezTo>
                <a:cubicBezTo>
                  <a:pt x="274" y="221"/>
                  <a:pt x="290" y="185"/>
                  <a:pt x="290" y="145"/>
                </a:cubicBezTo>
                <a:cubicBezTo>
                  <a:pt x="290" y="105"/>
                  <a:pt x="274" y="68"/>
                  <a:pt x="248" y="42"/>
                </a:cubicBezTo>
                <a:cubicBezTo>
                  <a:pt x="222" y="16"/>
                  <a:pt x="185" y="0"/>
                  <a:pt x="145" y="0"/>
                </a:cubicBezTo>
                <a:cubicBezTo>
                  <a:pt x="105" y="0"/>
                  <a:pt x="69" y="16"/>
                  <a:pt x="43" y="42"/>
                </a:cubicBezTo>
                <a:close/>
                <a:moveTo>
                  <a:pt x="82" y="138"/>
                </a:moveTo>
                <a:cubicBezTo>
                  <a:pt x="50" y="138"/>
                  <a:pt x="50" y="138"/>
                  <a:pt x="50" y="138"/>
                </a:cubicBezTo>
                <a:cubicBezTo>
                  <a:pt x="47" y="138"/>
                  <a:pt x="44" y="141"/>
                  <a:pt x="44" y="145"/>
                </a:cubicBezTo>
                <a:cubicBezTo>
                  <a:pt x="44" y="148"/>
                  <a:pt x="47" y="151"/>
                  <a:pt x="50" y="151"/>
                </a:cubicBezTo>
                <a:cubicBezTo>
                  <a:pt x="82" y="151"/>
                  <a:pt x="82" y="151"/>
                  <a:pt x="82" y="151"/>
                </a:cubicBezTo>
                <a:cubicBezTo>
                  <a:pt x="85" y="151"/>
                  <a:pt x="88" y="148"/>
                  <a:pt x="88" y="145"/>
                </a:cubicBezTo>
                <a:cubicBezTo>
                  <a:pt x="88" y="141"/>
                  <a:pt x="85" y="138"/>
                  <a:pt x="82" y="138"/>
                </a:cubicBezTo>
                <a:close/>
                <a:moveTo>
                  <a:pt x="209" y="151"/>
                </a:moveTo>
                <a:cubicBezTo>
                  <a:pt x="240" y="151"/>
                  <a:pt x="240" y="151"/>
                  <a:pt x="240" y="151"/>
                </a:cubicBezTo>
                <a:cubicBezTo>
                  <a:pt x="244" y="151"/>
                  <a:pt x="247" y="148"/>
                  <a:pt x="247" y="145"/>
                </a:cubicBezTo>
                <a:cubicBezTo>
                  <a:pt x="247" y="141"/>
                  <a:pt x="244" y="138"/>
                  <a:pt x="24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5" y="138"/>
                  <a:pt x="202" y="141"/>
                  <a:pt x="202" y="145"/>
                </a:cubicBezTo>
                <a:cubicBezTo>
                  <a:pt x="202" y="148"/>
                  <a:pt x="205" y="151"/>
                  <a:pt x="209" y="151"/>
                </a:cubicBezTo>
                <a:close/>
                <a:moveTo>
                  <a:pt x="139" y="208"/>
                </a:moveTo>
                <a:cubicBezTo>
                  <a:pt x="139" y="240"/>
                  <a:pt x="139" y="240"/>
                  <a:pt x="139" y="240"/>
                </a:cubicBezTo>
                <a:cubicBezTo>
                  <a:pt x="139" y="243"/>
                  <a:pt x="142" y="246"/>
                  <a:pt x="145" y="246"/>
                </a:cubicBezTo>
                <a:cubicBezTo>
                  <a:pt x="149" y="246"/>
                  <a:pt x="152" y="243"/>
                  <a:pt x="152" y="240"/>
                </a:cubicBezTo>
                <a:cubicBezTo>
                  <a:pt x="152" y="208"/>
                  <a:pt x="152" y="208"/>
                  <a:pt x="152" y="208"/>
                </a:cubicBezTo>
                <a:cubicBezTo>
                  <a:pt x="152" y="204"/>
                  <a:pt x="149" y="202"/>
                  <a:pt x="145" y="202"/>
                </a:cubicBezTo>
                <a:cubicBezTo>
                  <a:pt x="142" y="202"/>
                  <a:pt x="139" y="204"/>
                  <a:pt x="139" y="208"/>
                </a:cubicBezTo>
                <a:close/>
                <a:moveTo>
                  <a:pt x="152" y="81"/>
                </a:moveTo>
                <a:cubicBezTo>
                  <a:pt x="152" y="50"/>
                  <a:pt x="152" y="50"/>
                  <a:pt x="152" y="50"/>
                </a:cubicBezTo>
                <a:cubicBezTo>
                  <a:pt x="152" y="46"/>
                  <a:pt x="149" y="43"/>
                  <a:pt x="145" y="43"/>
                </a:cubicBezTo>
                <a:cubicBezTo>
                  <a:pt x="142" y="43"/>
                  <a:pt x="139" y="46"/>
                  <a:pt x="139" y="50"/>
                </a:cubicBezTo>
                <a:cubicBezTo>
                  <a:pt x="139" y="81"/>
                  <a:pt x="139" y="81"/>
                  <a:pt x="139" y="81"/>
                </a:cubicBezTo>
                <a:cubicBezTo>
                  <a:pt x="139" y="85"/>
                  <a:pt x="142" y="87"/>
                  <a:pt x="145" y="87"/>
                </a:cubicBezTo>
                <a:cubicBezTo>
                  <a:pt x="149" y="87"/>
                  <a:pt x="152" y="85"/>
                  <a:pt x="152" y="8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344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F885B74-BED4-104E-95E8-1685CA29CB7E}"/>
              </a:ext>
            </a:extLst>
          </p:cNvPr>
          <p:cNvSpPr/>
          <p:nvPr/>
        </p:nvSpPr>
        <p:spPr>
          <a:xfrm>
            <a:off x="3733800" y="1937774"/>
            <a:ext cx="4025153" cy="3987092"/>
          </a:xfrm>
          <a:prstGeom prst="arc">
            <a:avLst>
              <a:gd name="adj1" fmla="val 16200000"/>
              <a:gd name="adj2" fmla="val 2207127"/>
            </a:avLst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4344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8244D5-2BE2-6245-B6E4-D75EA95978AB}"/>
              </a:ext>
            </a:extLst>
          </p:cNvPr>
          <p:cNvCxnSpPr/>
          <p:nvPr/>
        </p:nvCxnSpPr>
        <p:spPr>
          <a:xfrm>
            <a:off x="7506205" y="3007244"/>
            <a:ext cx="418595" cy="0"/>
          </a:xfrm>
          <a:prstGeom prst="line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03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lMagid">
      <a:dk1>
        <a:srgbClr val="434443"/>
      </a:dk1>
      <a:lt1>
        <a:srgbClr val="FFFFFF"/>
      </a:lt1>
      <a:dk2>
        <a:srgbClr val="5E5E5F"/>
      </a:dk2>
      <a:lt2>
        <a:srgbClr val="FEFDFF"/>
      </a:lt2>
      <a:accent1>
        <a:srgbClr val="F77C08"/>
      </a:accent1>
      <a:accent2>
        <a:srgbClr val="5E5E5F"/>
      </a:accent2>
      <a:accent3>
        <a:srgbClr val="E34A84"/>
      </a:accent3>
      <a:accent4>
        <a:srgbClr val="9BCA49"/>
      </a:accent4>
      <a:accent5>
        <a:srgbClr val="41B2EF"/>
      </a:accent5>
      <a:accent6>
        <a:srgbClr val="EE592F"/>
      </a:accent6>
      <a:hlink>
        <a:srgbClr val="41B2EF"/>
      </a:hlink>
      <a:folHlink>
        <a:srgbClr val="C0C0C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D666ABDC-9014-BC42-90F4-54B7AA2693D8}" vid="{A8FC42B7-FC92-B941-BCED-8A233D54C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102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Retention has proven a difficult game for many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Ruth</dc:creator>
  <cp:lastModifiedBy>Jen Joly</cp:lastModifiedBy>
  <cp:revision>96</cp:revision>
  <dcterms:created xsi:type="dcterms:W3CDTF">2020-01-25T15:41:33Z</dcterms:created>
  <dcterms:modified xsi:type="dcterms:W3CDTF">2021-02-03T03:14:31Z</dcterms:modified>
</cp:coreProperties>
</file>