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293" r:id="rId2"/>
    <p:sldId id="212062622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cancelled a streaming video service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7-4733-8449-CB4F5CACD1F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7-4733-8449-CB4F5CACD1F5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07-4733-8449-CB4F5CACD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cancelled a streaming video service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5-4D16-89AA-77BD4750085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5-4D16-89AA-77BD47500855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5-4D16-89AA-77BD47500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cancelled a streaming video service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6B-496B-8E5D-46159864FF0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B-496B-8E5D-46159864FF09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B-496B-8E5D-46159864F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FB6A-D532-45B5-A9BF-252AC48987D3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0E285-ABA3-484A-AD45-0DD7BD20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12AD0-DAC3-1E41-88B9-0E33D5899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2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12AD0-DAC3-1E41-88B9-0E33D5899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Add Cli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B1844A-304E-044E-A650-95F30E4DF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06" b="11155"/>
          <a:stretch/>
        </p:blipFill>
        <p:spPr>
          <a:xfrm>
            <a:off x="-27982" y="6818"/>
            <a:ext cx="12219982" cy="69731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EAAB7-D98D-C340-9A89-10AC3ADCF7C0}"/>
              </a:ext>
            </a:extLst>
          </p:cNvPr>
          <p:cNvSpPr/>
          <p:nvPr userDrawn="1"/>
        </p:nvSpPr>
        <p:spPr>
          <a:xfrm>
            <a:off x="-27982" y="0"/>
            <a:ext cx="12219981" cy="6999030"/>
          </a:xfrm>
          <a:prstGeom prst="rect">
            <a:avLst/>
          </a:prstGeom>
          <a:gradFill>
            <a:gsLst>
              <a:gs pos="99000">
                <a:schemeClr val="accent5"/>
              </a:gs>
              <a:gs pos="0">
                <a:schemeClr val="accent5">
                  <a:lumMod val="60000"/>
                  <a:lumOff val="40000"/>
                  <a:alpha val="87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9906000" y="5562600"/>
            <a:ext cx="1981200" cy="123831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Client logo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575028"/>
            <a:ext cx="9525000" cy="468948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043976"/>
            <a:ext cx="9524999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6400800"/>
            <a:ext cx="890589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Helvetica Light"/>
              </a:rPr>
              <a:t>CONFIDENTIAL AND PROPRIETARY © 2022 by Frank N. </a:t>
            </a:r>
            <a:r>
              <a:rPr lang="en-US" sz="1000" dirty="0" err="1">
                <a:solidFill>
                  <a:schemeClr val="bg1"/>
                </a:solidFill>
                <a:latin typeface="+mn-lt"/>
                <a:cs typeface="Helvetica Light"/>
              </a:rPr>
              <a:t>Magid</a:t>
            </a:r>
            <a:r>
              <a:rPr lang="en-US" sz="1000" dirty="0">
                <a:solidFill>
                  <a:schemeClr val="bg1"/>
                </a:solidFill>
                <a:latin typeface="+mn-lt"/>
                <a:cs typeface="Helvetica Light"/>
              </a:rPr>
              <a:t> Associates, Inc.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33"/>
              </a:buClr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Helvetica Light"/>
              </a:rPr>
              <a:t>Any duplication, reproduction or usage of this document or any portion thereof without the written consent of the firm is prohibited.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6BE9E-680A-A34D-84D2-D7538A1EF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BC1F792-2560-064F-B5E8-8450C4B2B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983AE2-29AE-0E46-85AB-0BC6AE085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D5C1B-2FF8-4740-BF54-DDD35BFEE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3633" y="0"/>
            <a:ext cx="617367" cy="6172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035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376936"/>
            <a:ext cx="9462197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34887"/>
            <a:ext cx="10972800" cy="39359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87" baseline="0">
                <a:solidFill>
                  <a:schemeClr val="accent5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96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+ no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AEA30-EB17-4D45-94CB-D584110A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11430000" cy="4351338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27F730-AE06-9A47-83F5-0D1926D79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9B2AC-D4BA-1846-BEF1-0BCA6307B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a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6"/>
          <a:stretch/>
        </p:blipFill>
        <p:spPr>
          <a:xfrm flipH="1">
            <a:off x="1587" y="0"/>
            <a:ext cx="6871842" cy="685710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1587" y="5219715"/>
            <a:ext cx="6871842" cy="163739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394325"/>
            <a:ext cx="6553200" cy="1311275"/>
          </a:xfrm>
        </p:spPr>
        <p:txBody>
          <a:bodyPr anchor="ctr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DO THIS.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233381" y="4724400"/>
            <a:ext cx="3183761" cy="180291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8233381" y="3276600"/>
            <a:ext cx="3183761" cy="1447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233381" y="1811842"/>
            <a:ext cx="3183761" cy="14647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8363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FIRST NAME LAST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Title of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123-456-7890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66666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employee@magid.com</a:t>
            </a: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66666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Title + Subhea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1430000" cy="4351338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707"/>
            <a:ext cx="10764035" cy="977535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4655"/>
            <a:ext cx="11430000" cy="50922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348776"/>
            <a:ext cx="10972800" cy="433024"/>
          </a:xfrm>
          <a:ln>
            <a:noFill/>
          </a:ln>
        </p:spPr>
        <p:txBody>
          <a:bodyPr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670F0-C480-2546-B5C2-359877262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0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0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5"/>
            <a:ext cx="109575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299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60213" y="6495535"/>
            <a:ext cx="50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E42B109-1EC9-1C4A-B325-F80C19752582}" type="slidenum">
              <a:rPr lang="en-US" sz="1200" smtClean="0">
                <a:solidFill>
                  <a:srgbClr val="5F5E5F"/>
                </a:solidFill>
                <a:latin typeface="Calibri Light" charset="0"/>
                <a:ea typeface="Calibri Light" charset="0"/>
                <a:cs typeface="Calibri Light" charset="0"/>
              </a:rPr>
              <a:t>‹#›</a:t>
            </a:fld>
            <a:endParaRPr lang="en-US" sz="1200">
              <a:solidFill>
                <a:srgbClr val="5F5E5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E0BDB-ECA7-B84F-A759-EF572D1DA45F}"/>
              </a:ext>
            </a:extLst>
          </p:cNvPr>
          <p:cNvSpPr txBox="1"/>
          <p:nvPr userDrawn="1"/>
        </p:nvSpPr>
        <p:spPr>
          <a:xfrm>
            <a:off x="11260213" y="6495535"/>
            <a:ext cx="50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E42B109-1EC9-1C4A-B325-F80C19752582}" type="slidenum">
              <a:rPr lang="en-US" sz="1200" smtClean="0">
                <a:solidFill>
                  <a:srgbClr val="5F5E5F"/>
                </a:solidFill>
                <a:latin typeface="Calibri Light" charset="0"/>
                <a:ea typeface="Calibri Light" charset="0"/>
                <a:cs typeface="Calibri Light" charset="0"/>
              </a:rPr>
              <a:t>‹#›</a:t>
            </a:fld>
            <a:endParaRPr lang="en-US" sz="1200">
              <a:solidFill>
                <a:srgbClr val="5F5E5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111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93688" indent="-293688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tabLst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7713" indent="-280988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240">
          <p15:clr>
            <a:srgbClr val="F26B43"/>
          </p15:clr>
        </p15:guide>
        <p15:guide id="7" orient="horz" pos="2260">
          <p15:clr>
            <a:srgbClr val="F26B43"/>
          </p15:clr>
        </p15:guide>
        <p15:guide id="8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BC8082A-E8AD-4349-9991-F344142D86AE}"/>
              </a:ext>
            </a:extLst>
          </p:cNvPr>
          <p:cNvGrpSpPr/>
          <p:nvPr/>
        </p:nvGrpSpPr>
        <p:grpSpPr>
          <a:xfrm>
            <a:off x="2438400" y="2112150"/>
            <a:ext cx="990600" cy="990600"/>
            <a:chOff x="11107738" y="2695575"/>
            <a:chExt cx="2224087" cy="2224088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3056AD0-6B08-7741-94C2-A61C306E7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1025" y="3603625"/>
              <a:ext cx="419100" cy="414338"/>
            </a:xfrm>
            <a:custGeom>
              <a:avLst/>
              <a:gdLst>
                <a:gd name="T0" fmla="*/ 39 w 79"/>
                <a:gd name="T1" fmla="*/ 78 h 78"/>
                <a:gd name="T2" fmla="*/ 0 w 79"/>
                <a:gd name="T3" fmla="*/ 39 h 78"/>
                <a:gd name="T4" fmla="*/ 39 w 79"/>
                <a:gd name="T5" fmla="*/ 0 h 78"/>
                <a:gd name="T6" fmla="*/ 79 w 79"/>
                <a:gd name="T7" fmla="*/ 39 h 78"/>
                <a:gd name="T8" fmla="*/ 39 w 79"/>
                <a:gd name="T9" fmla="*/ 78 h 78"/>
                <a:gd name="T10" fmla="*/ 39 w 79"/>
                <a:gd name="T11" fmla="*/ 13 h 78"/>
                <a:gd name="T12" fmla="*/ 13 w 79"/>
                <a:gd name="T13" fmla="*/ 39 h 78"/>
                <a:gd name="T14" fmla="*/ 39 w 79"/>
                <a:gd name="T15" fmla="*/ 65 h 78"/>
                <a:gd name="T16" fmla="*/ 66 w 79"/>
                <a:gd name="T17" fmla="*/ 39 h 78"/>
                <a:gd name="T18" fmla="*/ 39 w 79"/>
                <a:gd name="T1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8">
                  <a:moveTo>
                    <a:pt x="39" y="78"/>
                  </a:moveTo>
                  <a:cubicBezTo>
                    <a:pt x="18" y="78"/>
                    <a:pt x="0" y="61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61" y="0"/>
                    <a:pt x="79" y="17"/>
                    <a:pt x="79" y="39"/>
                  </a:cubicBezTo>
                  <a:cubicBezTo>
                    <a:pt x="79" y="61"/>
                    <a:pt x="61" y="78"/>
                    <a:pt x="39" y="78"/>
                  </a:cubicBezTo>
                  <a:close/>
                  <a:moveTo>
                    <a:pt x="39" y="13"/>
                  </a:moveTo>
                  <a:cubicBezTo>
                    <a:pt x="25" y="13"/>
                    <a:pt x="13" y="24"/>
                    <a:pt x="13" y="39"/>
                  </a:cubicBezTo>
                  <a:cubicBezTo>
                    <a:pt x="13" y="53"/>
                    <a:pt x="25" y="65"/>
                    <a:pt x="39" y="65"/>
                  </a:cubicBezTo>
                  <a:cubicBezTo>
                    <a:pt x="54" y="65"/>
                    <a:pt x="66" y="53"/>
                    <a:pt x="66" y="39"/>
                  </a:cubicBezTo>
                  <a:cubicBezTo>
                    <a:pt x="66" y="24"/>
                    <a:pt x="54" y="13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DD2D5E8-334F-D341-990F-9BB005CDA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2913" y="3460750"/>
              <a:ext cx="695325" cy="695325"/>
            </a:xfrm>
            <a:custGeom>
              <a:avLst/>
              <a:gdLst>
                <a:gd name="T0" fmla="*/ 65 w 131"/>
                <a:gd name="T1" fmla="*/ 131 h 131"/>
                <a:gd name="T2" fmla="*/ 0 w 131"/>
                <a:gd name="T3" fmla="*/ 66 h 131"/>
                <a:gd name="T4" fmla="*/ 65 w 131"/>
                <a:gd name="T5" fmla="*/ 0 h 131"/>
                <a:gd name="T6" fmla="*/ 131 w 131"/>
                <a:gd name="T7" fmla="*/ 66 h 131"/>
                <a:gd name="T8" fmla="*/ 65 w 131"/>
                <a:gd name="T9" fmla="*/ 131 h 131"/>
                <a:gd name="T10" fmla="*/ 65 w 131"/>
                <a:gd name="T11" fmla="*/ 14 h 131"/>
                <a:gd name="T12" fmla="*/ 13 w 131"/>
                <a:gd name="T13" fmla="*/ 66 h 131"/>
                <a:gd name="T14" fmla="*/ 65 w 131"/>
                <a:gd name="T15" fmla="*/ 118 h 131"/>
                <a:gd name="T16" fmla="*/ 118 w 131"/>
                <a:gd name="T17" fmla="*/ 66 h 131"/>
                <a:gd name="T18" fmla="*/ 65 w 131"/>
                <a:gd name="T1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29" y="131"/>
                    <a:pt x="0" y="102"/>
                    <a:pt x="0" y="66"/>
                  </a:cubicBezTo>
                  <a:cubicBezTo>
                    <a:pt x="0" y="30"/>
                    <a:pt x="29" y="0"/>
                    <a:pt x="65" y="0"/>
                  </a:cubicBezTo>
                  <a:cubicBezTo>
                    <a:pt x="101" y="0"/>
                    <a:pt x="131" y="30"/>
                    <a:pt x="131" y="66"/>
                  </a:cubicBezTo>
                  <a:cubicBezTo>
                    <a:pt x="131" y="102"/>
                    <a:pt x="101" y="131"/>
                    <a:pt x="65" y="131"/>
                  </a:cubicBezTo>
                  <a:close/>
                  <a:moveTo>
                    <a:pt x="65" y="14"/>
                  </a:moveTo>
                  <a:cubicBezTo>
                    <a:pt x="36" y="14"/>
                    <a:pt x="13" y="37"/>
                    <a:pt x="13" y="66"/>
                  </a:cubicBezTo>
                  <a:cubicBezTo>
                    <a:pt x="13" y="95"/>
                    <a:pt x="36" y="118"/>
                    <a:pt x="65" y="118"/>
                  </a:cubicBezTo>
                  <a:cubicBezTo>
                    <a:pt x="94" y="118"/>
                    <a:pt x="118" y="95"/>
                    <a:pt x="118" y="66"/>
                  </a:cubicBezTo>
                  <a:cubicBezTo>
                    <a:pt x="118" y="37"/>
                    <a:pt x="94" y="14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88A670D-0A2D-3145-A767-653EF485D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1025" y="2695575"/>
              <a:ext cx="419100" cy="419100"/>
            </a:xfrm>
            <a:custGeom>
              <a:avLst/>
              <a:gdLst>
                <a:gd name="T0" fmla="*/ 39 w 79"/>
                <a:gd name="T1" fmla="*/ 79 h 79"/>
                <a:gd name="T2" fmla="*/ 0 w 79"/>
                <a:gd name="T3" fmla="*/ 40 h 79"/>
                <a:gd name="T4" fmla="*/ 39 w 79"/>
                <a:gd name="T5" fmla="*/ 0 h 79"/>
                <a:gd name="T6" fmla="*/ 79 w 79"/>
                <a:gd name="T7" fmla="*/ 40 h 79"/>
                <a:gd name="T8" fmla="*/ 39 w 79"/>
                <a:gd name="T9" fmla="*/ 79 h 79"/>
                <a:gd name="T10" fmla="*/ 39 w 79"/>
                <a:gd name="T11" fmla="*/ 13 h 79"/>
                <a:gd name="T12" fmla="*/ 13 w 79"/>
                <a:gd name="T13" fmla="*/ 40 h 79"/>
                <a:gd name="T14" fmla="*/ 39 w 79"/>
                <a:gd name="T15" fmla="*/ 66 h 79"/>
                <a:gd name="T16" fmla="*/ 66 w 79"/>
                <a:gd name="T17" fmla="*/ 40 h 79"/>
                <a:gd name="T18" fmla="*/ 39 w 79"/>
                <a:gd name="T19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1" y="0"/>
                    <a:pt x="79" y="18"/>
                    <a:pt x="79" y="40"/>
                  </a:cubicBezTo>
                  <a:cubicBezTo>
                    <a:pt x="79" y="61"/>
                    <a:pt x="61" y="79"/>
                    <a:pt x="39" y="79"/>
                  </a:cubicBezTo>
                  <a:close/>
                  <a:moveTo>
                    <a:pt x="39" y="13"/>
                  </a:moveTo>
                  <a:cubicBezTo>
                    <a:pt x="25" y="13"/>
                    <a:pt x="13" y="25"/>
                    <a:pt x="13" y="40"/>
                  </a:cubicBezTo>
                  <a:cubicBezTo>
                    <a:pt x="13" y="54"/>
                    <a:pt x="25" y="66"/>
                    <a:pt x="39" y="66"/>
                  </a:cubicBezTo>
                  <a:cubicBezTo>
                    <a:pt x="54" y="66"/>
                    <a:pt x="66" y="54"/>
                    <a:pt x="66" y="40"/>
                  </a:cubicBezTo>
                  <a:cubicBezTo>
                    <a:pt x="66" y="25"/>
                    <a:pt x="54" y="13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DF61672-A102-FF48-B394-B70F8C6C7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5650" y="3184525"/>
              <a:ext cx="68263" cy="206375"/>
            </a:xfrm>
            <a:custGeom>
              <a:avLst/>
              <a:gdLst>
                <a:gd name="T0" fmla="*/ 6 w 13"/>
                <a:gd name="T1" fmla="*/ 39 h 39"/>
                <a:gd name="T2" fmla="*/ 0 w 13"/>
                <a:gd name="T3" fmla="*/ 33 h 39"/>
                <a:gd name="T4" fmla="*/ 0 w 13"/>
                <a:gd name="T5" fmla="*/ 7 h 39"/>
                <a:gd name="T6" fmla="*/ 6 w 13"/>
                <a:gd name="T7" fmla="*/ 0 h 39"/>
                <a:gd name="T8" fmla="*/ 13 w 13"/>
                <a:gd name="T9" fmla="*/ 7 h 39"/>
                <a:gd name="T10" fmla="*/ 13 w 13"/>
                <a:gd name="T11" fmla="*/ 33 h 39"/>
                <a:gd name="T12" fmla="*/ 6 w 13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9">
                  <a:moveTo>
                    <a:pt x="6" y="39"/>
                  </a:moveTo>
                  <a:cubicBezTo>
                    <a:pt x="3" y="39"/>
                    <a:pt x="0" y="36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6"/>
                    <a:pt x="10" y="39"/>
                    <a:pt x="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F06E8FD-03C7-5E46-9BFB-58CCEF732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2213" y="2960688"/>
              <a:ext cx="455613" cy="420688"/>
            </a:xfrm>
            <a:custGeom>
              <a:avLst/>
              <a:gdLst>
                <a:gd name="T0" fmla="*/ 43 w 86"/>
                <a:gd name="T1" fmla="*/ 79 h 79"/>
                <a:gd name="T2" fmla="*/ 15 w 86"/>
                <a:gd name="T3" fmla="*/ 67 h 79"/>
                <a:gd name="T4" fmla="*/ 15 w 86"/>
                <a:gd name="T5" fmla="*/ 12 h 79"/>
                <a:gd name="T6" fmla="*/ 43 w 86"/>
                <a:gd name="T7" fmla="*/ 0 h 79"/>
                <a:gd name="T8" fmla="*/ 71 w 86"/>
                <a:gd name="T9" fmla="*/ 12 h 79"/>
                <a:gd name="T10" fmla="*/ 71 w 86"/>
                <a:gd name="T11" fmla="*/ 12 h 79"/>
                <a:gd name="T12" fmla="*/ 71 w 86"/>
                <a:gd name="T13" fmla="*/ 12 h 79"/>
                <a:gd name="T14" fmla="*/ 71 w 86"/>
                <a:gd name="T15" fmla="*/ 67 h 79"/>
                <a:gd name="T16" fmla="*/ 43 w 86"/>
                <a:gd name="T17" fmla="*/ 79 h 79"/>
                <a:gd name="T18" fmla="*/ 43 w 86"/>
                <a:gd name="T19" fmla="*/ 13 h 79"/>
                <a:gd name="T20" fmla="*/ 24 w 86"/>
                <a:gd name="T21" fmla="*/ 21 h 79"/>
                <a:gd name="T22" fmla="*/ 24 w 86"/>
                <a:gd name="T23" fmla="*/ 58 h 79"/>
                <a:gd name="T24" fmla="*/ 43 w 86"/>
                <a:gd name="T25" fmla="*/ 66 h 79"/>
                <a:gd name="T26" fmla="*/ 61 w 86"/>
                <a:gd name="T27" fmla="*/ 58 h 79"/>
                <a:gd name="T28" fmla="*/ 61 w 86"/>
                <a:gd name="T29" fmla="*/ 21 h 79"/>
                <a:gd name="T30" fmla="*/ 61 w 86"/>
                <a:gd name="T31" fmla="*/ 21 h 79"/>
                <a:gd name="T32" fmla="*/ 43 w 86"/>
                <a:gd name="T33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9">
                  <a:moveTo>
                    <a:pt x="43" y="79"/>
                  </a:moveTo>
                  <a:cubicBezTo>
                    <a:pt x="32" y="79"/>
                    <a:pt x="23" y="75"/>
                    <a:pt x="15" y="67"/>
                  </a:cubicBezTo>
                  <a:cubicBezTo>
                    <a:pt x="0" y="52"/>
                    <a:pt x="0" y="27"/>
                    <a:pt x="15" y="12"/>
                  </a:cubicBezTo>
                  <a:cubicBezTo>
                    <a:pt x="23" y="4"/>
                    <a:pt x="32" y="0"/>
                    <a:pt x="43" y="0"/>
                  </a:cubicBezTo>
                  <a:cubicBezTo>
                    <a:pt x="53" y="0"/>
                    <a:pt x="63" y="4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86" y="27"/>
                    <a:pt x="86" y="52"/>
                    <a:pt x="71" y="67"/>
                  </a:cubicBezTo>
                  <a:cubicBezTo>
                    <a:pt x="63" y="75"/>
                    <a:pt x="53" y="79"/>
                    <a:pt x="43" y="79"/>
                  </a:cubicBezTo>
                  <a:close/>
                  <a:moveTo>
                    <a:pt x="43" y="13"/>
                  </a:moveTo>
                  <a:cubicBezTo>
                    <a:pt x="36" y="13"/>
                    <a:pt x="29" y="16"/>
                    <a:pt x="24" y="21"/>
                  </a:cubicBezTo>
                  <a:cubicBezTo>
                    <a:pt x="14" y="31"/>
                    <a:pt x="14" y="48"/>
                    <a:pt x="24" y="58"/>
                  </a:cubicBezTo>
                  <a:cubicBezTo>
                    <a:pt x="29" y="63"/>
                    <a:pt x="36" y="66"/>
                    <a:pt x="43" y="66"/>
                  </a:cubicBezTo>
                  <a:cubicBezTo>
                    <a:pt x="50" y="66"/>
                    <a:pt x="57" y="63"/>
                    <a:pt x="61" y="58"/>
                  </a:cubicBezTo>
                  <a:cubicBezTo>
                    <a:pt x="72" y="48"/>
                    <a:pt x="72" y="3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7" y="16"/>
                    <a:pt x="50" y="13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4A9AB32-36EB-954C-9987-C442BE841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0200" y="3354388"/>
              <a:ext cx="176213" cy="169863"/>
            </a:xfrm>
            <a:custGeom>
              <a:avLst/>
              <a:gdLst>
                <a:gd name="T0" fmla="*/ 26 w 33"/>
                <a:gd name="T1" fmla="*/ 32 h 32"/>
                <a:gd name="T2" fmla="*/ 21 w 33"/>
                <a:gd name="T3" fmla="*/ 30 h 32"/>
                <a:gd name="T4" fmla="*/ 3 w 33"/>
                <a:gd name="T5" fmla="*/ 12 h 32"/>
                <a:gd name="T6" fmla="*/ 3 w 33"/>
                <a:gd name="T7" fmla="*/ 3 h 32"/>
                <a:gd name="T8" fmla="*/ 12 w 33"/>
                <a:gd name="T9" fmla="*/ 3 h 32"/>
                <a:gd name="T10" fmla="*/ 31 w 33"/>
                <a:gd name="T11" fmla="*/ 21 h 32"/>
                <a:gd name="T12" fmla="*/ 31 w 33"/>
                <a:gd name="T13" fmla="*/ 30 h 32"/>
                <a:gd name="T14" fmla="*/ 26 w 3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26" y="32"/>
                  </a:moveTo>
                  <a:cubicBezTo>
                    <a:pt x="24" y="32"/>
                    <a:pt x="23" y="32"/>
                    <a:pt x="21" y="3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4"/>
                    <a:pt x="33" y="28"/>
                    <a:pt x="31" y="30"/>
                  </a:cubicBezTo>
                  <a:cubicBezTo>
                    <a:pt x="29" y="32"/>
                    <a:pt x="28" y="32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DC30D5-0935-5F47-B9D5-50BF9791B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7738" y="3603625"/>
              <a:ext cx="414338" cy="414338"/>
            </a:xfrm>
            <a:custGeom>
              <a:avLst/>
              <a:gdLst>
                <a:gd name="T0" fmla="*/ 39 w 78"/>
                <a:gd name="T1" fmla="*/ 78 h 78"/>
                <a:gd name="T2" fmla="*/ 0 w 78"/>
                <a:gd name="T3" fmla="*/ 39 h 78"/>
                <a:gd name="T4" fmla="*/ 39 w 78"/>
                <a:gd name="T5" fmla="*/ 0 h 78"/>
                <a:gd name="T6" fmla="*/ 78 w 78"/>
                <a:gd name="T7" fmla="*/ 39 h 78"/>
                <a:gd name="T8" fmla="*/ 39 w 78"/>
                <a:gd name="T9" fmla="*/ 78 h 78"/>
                <a:gd name="T10" fmla="*/ 39 w 78"/>
                <a:gd name="T11" fmla="*/ 13 h 78"/>
                <a:gd name="T12" fmla="*/ 13 w 78"/>
                <a:gd name="T13" fmla="*/ 39 h 78"/>
                <a:gd name="T14" fmla="*/ 39 w 78"/>
                <a:gd name="T15" fmla="*/ 65 h 78"/>
                <a:gd name="T16" fmla="*/ 65 w 78"/>
                <a:gd name="T17" fmla="*/ 39 h 78"/>
                <a:gd name="T18" fmla="*/ 39 w 78"/>
                <a:gd name="T1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78"/>
                  </a:moveTo>
                  <a:cubicBezTo>
                    <a:pt x="17" y="78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ubicBezTo>
                    <a:pt x="78" y="61"/>
                    <a:pt x="61" y="78"/>
                    <a:pt x="39" y="78"/>
                  </a:cubicBezTo>
                  <a:close/>
                  <a:moveTo>
                    <a:pt x="39" y="13"/>
                  </a:moveTo>
                  <a:cubicBezTo>
                    <a:pt x="25" y="13"/>
                    <a:pt x="13" y="24"/>
                    <a:pt x="13" y="39"/>
                  </a:cubicBezTo>
                  <a:cubicBezTo>
                    <a:pt x="13" y="53"/>
                    <a:pt x="25" y="65"/>
                    <a:pt x="39" y="65"/>
                  </a:cubicBezTo>
                  <a:cubicBezTo>
                    <a:pt x="53" y="65"/>
                    <a:pt x="65" y="53"/>
                    <a:pt x="65" y="39"/>
                  </a:cubicBezTo>
                  <a:cubicBezTo>
                    <a:pt x="65" y="24"/>
                    <a:pt x="53" y="13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F18808-9079-9E40-BFEB-034E84D7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0338" y="3773488"/>
              <a:ext cx="212725" cy="68263"/>
            </a:xfrm>
            <a:custGeom>
              <a:avLst/>
              <a:gdLst>
                <a:gd name="T0" fmla="*/ 33 w 40"/>
                <a:gd name="T1" fmla="*/ 13 h 13"/>
                <a:gd name="T2" fmla="*/ 7 w 40"/>
                <a:gd name="T3" fmla="*/ 13 h 13"/>
                <a:gd name="T4" fmla="*/ 0 w 40"/>
                <a:gd name="T5" fmla="*/ 7 h 13"/>
                <a:gd name="T6" fmla="*/ 7 w 40"/>
                <a:gd name="T7" fmla="*/ 0 h 13"/>
                <a:gd name="T8" fmla="*/ 33 w 40"/>
                <a:gd name="T9" fmla="*/ 0 h 13"/>
                <a:gd name="T10" fmla="*/ 40 w 40"/>
                <a:gd name="T11" fmla="*/ 7 h 13"/>
                <a:gd name="T12" fmla="*/ 33 w 4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">
                  <a:moveTo>
                    <a:pt x="3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cubicBezTo>
                    <a:pt x="40" y="11"/>
                    <a:pt x="37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209812F-B0F7-5E44-840B-60C70958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2213" y="4240213"/>
              <a:ext cx="455613" cy="419100"/>
            </a:xfrm>
            <a:custGeom>
              <a:avLst/>
              <a:gdLst>
                <a:gd name="T0" fmla="*/ 43 w 86"/>
                <a:gd name="T1" fmla="*/ 79 h 79"/>
                <a:gd name="T2" fmla="*/ 15 w 86"/>
                <a:gd name="T3" fmla="*/ 67 h 79"/>
                <a:gd name="T4" fmla="*/ 15 w 86"/>
                <a:gd name="T5" fmla="*/ 12 h 79"/>
                <a:gd name="T6" fmla="*/ 15 w 86"/>
                <a:gd name="T7" fmla="*/ 12 h 79"/>
                <a:gd name="T8" fmla="*/ 43 w 86"/>
                <a:gd name="T9" fmla="*/ 0 h 79"/>
                <a:gd name="T10" fmla="*/ 71 w 86"/>
                <a:gd name="T11" fmla="*/ 12 h 79"/>
                <a:gd name="T12" fmla="*/ 71 w 86"/>
                <a:gd name="T13" fmla="*/ 67 h 79"/>
                <a:gd name="T14" fmla="*/ 43 w 86"/>
                <a:gd name="T15" fmla="*/ 79 h 79"/>
                <a:gd name="T16" fmla="*/ 24 w 86"/>
                <a:gd name="T17" fmla="*/ 21 h 79"/>
                <a:gd name="T18" fmla="*/ 24 w 86"/>
                <a:gd name="T19" fmla="*/ 58 h 79"/>
                <a:gd name="T20" fmla="*/ 43 w 86"/>
                <a:gd name="T21" fmla="*/ 66 h 79"/>
                <a:gd name="T22" fmla="*/ 61 w 86"/>
                <a:gd name="T23" fmla="*/ 58 h 79"/>
                <a:gd name="T24" fmla="*/ 61 w 86"/>
                <a:gd name="T25" fmla="*/ 21 h 79"/>
                <a:gd name="T26" fmla="*/ 43 w 86"/>
                <a:gd name="T27" fmla="*/ 13 h 79"/>
                <a:gd name="T28" fmla="*/ 24 w 86"/>
                <a:gd name="T29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9">
                  <a:moveTo>
                    <a:pt x="43" y="79"/>
                  </a:moveTo>
                  <a:cubicBezTo>
                    <a:pt x="32" y="79"/>
                    <a:pt x="23" y="75"/>
                    <a:pt x="15" y="67"/>
                  </a:cubicBezTo>
                  <a:cubicBezTo>
                    <a:pt x="0" y="52"/>
                    <a:pt x="0" y="27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3" y="4"/>
                    <a:pt x="32" y="0"/>
                    <a:pt x="43" y="0"/>
                  </a:cubicBezTo>
                  <a:cubicBezTo>
                    <a:pt x="53" y="0"/>
                    <a:pt x="63" y="4"/>
                    <a:pt x="71" y="12"/>
                  </a:cubicBezTo>
                  <a:cubicBezTo>
                    <a:pt x="86" y="27"/>
                    <a:pt x="86" y="52"/>
                    <a:pt x="71" y="67"/>
                  </a:cubicBezTo>
                  <a:cubicBezTo>
                    <a:pt x="63" y="75"/>
                    <a:pt x="53" y="79"/>
                    <a:pt x="43" y="79"/>
                  </a:cubicBezTo>
                  <a:close/>
                  <a:moveTo>
                    <a:pt x="24" y="21"/>
                  </a:moveTo>
                  <a:cubicBezTo>
                    <a:pt x="14" y="31"/>
                    <a:pt x="14" y="48"/>
                    <a:pt x="24" y="58"/>
                  </a:cubicBezTo>
                  <a:cubicBezTo>
                    <a:pt x="29" y="63"/>
                    <a:pt x="36" y="66"/>
                    <a:pt x="43" y="66"/>
                  </a:cubicBezTo>
                  <a:cubicBezTo>
                    <a:pt x="50" y="66"/>
                    <a:pt x="57" y="63"/>
                    <a:pt x="61" y="58"/>
                  </a:cubicBezTo>
                  <a:cubicBezTo>
                    <a:pt x="72" y="48"/>
                    <a:pt x="72" y="31"/>
                    <a:pt x="61" y="21"/>
                  </a:cubicBezTo>
                  <a:cubicBezTo>
                    <a:pt x="57" y="16"/>
                    <a:pt x="50" y="13"/>
                    <a:pt x="43" y="13"/>
                  </a:cubicBezTo>
                  <a:cubicBezTo>
                    <a:pt x="36" y="13"/>
                    <a:pt x="29" y="16"/>
                    <a:pt x="2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7346C6-4155-0F48-A2D3-32912875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0200" y="4092575"/>
              <a:ext cx="176213" cy="169863"/>
            </a:xfrm>
            <a:custGeom>
              <a:avLst/>
              <a:gdLst>
                <a:gd name="T0" fmla="*/ 8 w 33"/>
                <a:gd name="T1" fmla="*/ 32 h 32"/>
                <a:gd name="T2" fmla="*/ 3 w 33"/>
                <a:gd name="T3" fmla="*/ 30 h 32"/>
                <a:gd name="T4" fmla="*/ 3 w 33"/>
                <a:gd name="T5" fmla="*/ 21 h 32"/>
                <a:gd name="T6" fmla="*/ 21 w 33"/>
                <a:gd name="T7" fmla="*/ 2 h 32"/>
                <a:gd name="T8" fmla="*/ 31 w 33"/>
                <a:gd name="T9" fmla="*/ 2 h 32"/>
                <a:gd name="T10" fmla="*/ 31 w 33"/>
                <a:gd name="T11" fmla="*/ 12 h 32"/>
                <a:gd name="T12" fmla="*/ 12 w 33"/>
                <a:gd name="T13" fmla="*/ 30 h 32"/>
                <a:gd name="T14" fmla="*/ 8 w 3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8" y="32"/>
                  </a:moveTo>
                  <a:cubicBezTo>
                    <a:pt x="6" y="32"/>
                    <a:pt x="4" y="32"/>
                    <a:pt x="3" y="30"/>
                  </a:cubicBezTo>
                  <a:cubicBezTo>
                    <a:pt x="0" y="28"/>
                    <a:pt x="0" y="24"/>
                    <a:pt x="3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8" y="0"/>
                    <a:pt x="31" y="2"/>
                  </a:cubicBezTo>
                  <a:cubicBezTo>
                    <a:pt x="33" y="5"/>
                    <a:pt x="33" y="9"/>
                    <a:pt x="31" y="1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2"/>
                    <a:pt x="9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FBEE2C9-4A1D-2F48-9AFA-4BD87C5C3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1025" y="4505325"/>
              <a:ext cx="419100" cy="414338"/>
            </a:xfrm>
            <a:custGeom>
              <a:avLst/>
              <a:gdLst>
                <a:gd name="T0" fmla="*/ 39 w 79"/>
                <a:gd name="T1" fmla="*/ 78 h 78"/>
                <a:gd name="T2" fmla="*/ 0 w 79"/>
                <a:gd name="T3" fmla="*/ 39 h 78"/>
                <a:gd name="T4" fmla="*/ 39 w 79"/>
                <a:gd name="T5" fmla="*/ 0 h 78"/>
                <a:gd name="T6" fmla="*/ 79 w 79"/>
                <a:gd name="T7" fmla="*/ 39 h 78"/>
                <a:gd name="T8" fmla="*/ 39 w 79"/>
                <a:gd name="T9" fmla="*/ 78 h 78"/>
                <a:gd name="T10" fmla="*/ 39 w 79"/>
                <a:gd name="T11" fmla="*/ 13 h 78"/>
                <a:gd name="T12" fmla="*/ 13 w 79"/>
                <a:gd name="T13" fmla="*/ 39 h 78"/>
                <a:gd name="T14" fmla="*/ 39 w 79"/>
                <a:gd name="T15" fmla="*/ 65 h 78"/>
                <a:gd name="T16" fmla="*/ 66 w 79"/>
                <a:gd name="T17" fmla="*/ 39 h 78"/>
                <a:gd name="T18" fmla="*/ 39 w 79"/>
                <a:gd name="T1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8">
                  <a:moveTo>
                    <a:pt x="39" y="78"/>
                  </a:moveTo>
                  <a:cubicBezTo>
                    <a:pt x="18" y="78"/>
                    <a:pt x="0" y="61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1" y="0"/>
                    <a:pt x="79" y="18"/>
                    <a:pt x="79" y="39"/>
                  </a:cubicBezTo>
                  <a:cubicBezTo>
                    <a:pt x="79" y="61"/>
                    <a:pt x="61" y="78"/>
                    <a:pt x="39" y="78"/>
                  </a:cubicBezTo>
                  <a:close/>
                  <a:moveTo>
                    <a:pt x="39" y="13"/>
                  </a:moveTo>
                  <a:cubicBezTo>
                    <a:pt x="25" y="13"/>
                    <a:pt x="13" y="25"/>
                    <a:pt x="13" y="39"/>
                  </a:cubicBezTo>
                  <a:cubicBezTo>
                    <a:pt x="13" y="54"/>
                    <a:pt x="25" y="65"/>
                    <a:pt x="39" y="65"/>
                  </a:cubicBezTo>
                  <a:cubicBezTo>
                    <a:pt x="54" y="65"/>
                    <a:pt x="66" y="54"/>
                    <a:pt x="66" y="39"/>
                  </a:cubicBezTo>
                  <a:cubicBezTo>
                    <a:pt x="66" y="25"/>
                    <a:pt x="54" y="13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8F9B698-F464-A64B-91BD-EC1AD39E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5650" y="4224338"/>
              <a:ext cx="68263" cy="212725"/>
            </a:xfrm>
            <a:custGeom>
              <a:avLst/>
              <a:gdLst>
                <a:gd name="T0" fmla="*/ 6 w 13"/>
                <a:gd name="T1" fmla="*/ 40 h 40"/>
                <a:gd name="T2" fmla="*/ 0 w 13"/>
                <a:gd name="T3" fmla="*/ 33 h 40"/>
                <a:gd name="T4" fmla="*/ 0 w 13"/>
                <a:gd name="T5" fmla="*/ 7 h 40"/>
                <a:gd name="T6" fmla="*/ 6 w 13"/>
                <a:gd name="T7" fmla="*/ 0 h 40"/>
                <a:gd name="T8" fmla="*/ 13 w 13"/>
                <a:gd name="T9" fmla="*/ 7 h 40"/>
                <a:gd name="T10" fmla="*/ 13 w 13"/>
                <a:gd name="T11" fmla="*/ 33 h 40"/>
                <a:gd name="T12" fmla="*/ 6 w 1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">
                  <a:moveTo>
                    <a:pt x="6" y="40"/>
                  </a:move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7"/>
                    <a:pt x="10" y="40"/>
                    <a:pt x="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97AF067-E608-394F-B9B4-DE4934F39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1738" y="4219575"/>
              <a:ext cx="455613" cy="439738"/>
            </a:xfrm>
            <a:custGeom>
              <a:avLst/>
              <a:gdLst>
                <a:gd name="T0" fmla="*/ 43 w 86"/>
                <a:gd name="T1" fmla="*/ 83 h 83"/>
                <a:gd name="T2" fmla="*/ 15 w 86"/>
                <a:gd name="T3" fmla="*/ 71 h 83"/>
                <a:gd name="T4" fmla="*/ 15 w 86"/>
                <a:gd name="T5" fmla="*/ 71 h 83"/>
                <a:gd name="T6" fmla="*/ 15 w 86"/>
                <a:gd name="T7" fmla="*/ 16 h 83"/>
                <a:gd name="T8" fmla="*/ 71 w 86"/>
                <a:gd name="T9" fmla="*/ 16 h 83"/>
                <a:gd name="T10" fmla="*/ 71 w 86"/>
                <a:gd name="T11" fmla="*/ 71 h 83"/>
                <a:gd name="T12" fmla="*/ 43 w 86"/>
                <a:gd name="T13" fmla="*/ 83 h 83"/>
                <a:gd name="T14" fmla="*/ 24 w 86"/>
                <a:gd name="T15" fmla="*/ 62 h 83"/>
                <a:gd name="T16" fmla="*/ 61 w 86"/>
                <a:gd name="T17" fmla="*/ 62 h 83"/>
                <a:gd name="T18" fmla="*/ 61 w 86"/>
                <a:gd name="T19" fmla="*/ 25 h 83"/>
                <a:gd name="T20" fmla="*/ 24 w 86"/>
                <a:gd name="T21" fmla="*/ 25 h 83"/>
                <a:gd name="T22" fmla="*/ 24 w 86"/>
                <a:gd name="T23" fmla="*/ 6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3">
                  <a:moveTo>
                    <a:pt x="43" y="83"/>
                  </a:moveTo>
                  <a:cubicBezTo>
                    <a:pt x="33" y="83"/>
                    <a:pt x="23" y="79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0" y="56"/>
                    <a:pt x="0" y="31"/>
                    <a:pt x="15" y="16"/>
                  </a:cubicBezTo>
                  <a:cubicBezTo>
                    <a:pt x="30" y="0"/>
                    <a:pt x="55" y="0"/>
                    <a:pt x="71" y="16"/>
                  </a:cubicBezTo>
                  <a:cubicBezTo>
                    <a:pt x="86" y="31"/>
                    <a:pt x="86" y="56"/>
                    <a:pt x="71" y="71"/>
                  </a:cubicBezTo>
                  <a:cubicBezTo>
                    <a:pt x="63" y="79"/>
                    <a:pt x="53" y="83"/>
                    <a:pt x="43" y="83"/>
                  </a:cubicBezTo>
                  <a:close/>
                  <a:moveTo>
                    <a:pt x="24" y="62"/>
                  </a:moveTo>
                  <a:cubicBezTo>
                    <a:pt x="34" y="72"/>
                    <a:pt x="51" y="72"/>
                    <a:pt x="61" y="62"/>
                  </a:cubicBezTo>
                  <a:cubicBezTo>
                    <a:pt x="71" y="52"/>
                    <a:pt x="71" y="35"/>
                    <a:pt x="61" y="25"/>
                  </a:cubicBezTo>
                  <a:cubicBezTo>
                    <a:pt x="51" y="15"/>
                    <a:pt x="34" y="15"/>
                    <a:pt x="24" y="25"/>
                  </a:cubicBezTo>
                  <a:cubicBezTo>
                    <a:pt x="14" y="35"/>
                    <a:pt x="14" y="52"/>
                    <a:pt x="2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E9D7CD-34AE-8D4F-9EB7-A0F0982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8388" y="4092575"/>
              <a:ext cx="174625" cy="169863"/>
            </a:xfrm>
            <a:custGeom>
              <a:avLst/>
              <a:gdLst>
                <a:gd name="T0" fmla="*/ 26 w 33"/>
                <a:gd name="T1" fmla="*/ 32 h 32"/>
                <a:gd name="T2" fmla="*/ 21 w 33"/>
                <a:gd name="T3" fmla="*/ 30 h 32"/>
                <a:gd name="T4" fmla="*/ 3 w 33"/>
                <a:gd name="T5" fmla="*/ 12 h 32"/>
                <a:gd name="T6" fmla="*/ 3 w 33"/>
                <a:gd name="T7" fmla="*/ 2 h 32"/>
                <a:gd name="T8" fmla="*/ 12 w 33"/>
                <a:gd name="T9" fmla="*/ 2 h 32"/>
                <a:gd name="T10" fmla="*/ 31 w 33"/>
                <a:gd name="T11" fmla="*/ 21 h 32"/>
                <a:gd name="T12" fmla="*/ 31 w 33"/>
                <a:gd name="T13" fmla="*/ 30 h 32"/>
                <a:gd name="T14" fmla="*/ 26 w 3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26" y="32"/>
                  </a:moveTo>
                  <a:cubicBezTo>
                    <a:pt x="24" y="32"/>
                    <a:pt x="23" y="32"/>
                    <a:pt x="21" y="3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10" y="0"/>
                    <a:pt x="12" y="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4"/>
                    <a:pt x="33" y="28"/>
                    <a:pt x="31" y="30"/>
                  </a:cubicBezTo>
                  <a:cubicBezTo>
                    <a:pt x="29" y="32"/>
                    <a:pt x="28" y="32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B078039-1C95-704F-B536-5F4B8A2C3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12725" y="3603625"/>
              <a:ext cx="419100" cy="414338"/>
            </a:xfrm>
            <a:custGeom>
              <a:avLst/>
              <a:gdLst>
                <a:gd name="T0" fmla="*/ 40 w 79"/>
                <a:gd name="T1" fmla="*/ 78 h 78"/>
                <a:gd name="T2" fmla="*/ 0 w 79"/>
                <a:gd name="T3" fmla="*/ 39 h 78"/>
                <a:gd name="T4" fmla="*/ 40 w 79"/>
                <a:gd name="T5" fmla="*/ 0 h 78"/>
                <a:gd name="T6" fmla="*/ 79 w 79"/>
                <a:gd name="T7" fmla="*/ 39 h 78"/>
                <a:gd name="T8" fmla="*/ 40 w 79"/>
                <a:gd name="T9" fmla="*/ 78 h 78"/>
                <a:gd name="T10" fmla="*/ 40 w 79"/>
                <a:gd name="T11" fmla="*/ 13 h 78"/>
                <a:gd name="T12" fmla="*/ 13 w 79"/>
                <a:gd name="T13" fmla="*/ 39 h 78"/>
                <a:gd name="T14" fmla="*/ 40 w 79"/>
                <a:gd name="T15" fmla="*/ 65 h 78"/>
                <a:gd name="T16" fmla="*/ 66 w 79"/>
                <a:gd name="T17" fmla="*/ 39 h 78"/>
                <a:gd name="T18" fmla="*/ 40 w 79"/>
                <a:gd name="T1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8">
                  <a:moveTo>
                    <a:pt x="40" y="78"/>
                  </a:moveTo>
                  <a:cubicBezTo>
                    <a:pt x="18" y="78"/>
                    <a:pt x="0" y="61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61" y="0"/>
                    <a:pt x="79" y="17"/>
                    <a:pt x="79" y="39"/>
                  </a:cubicBezTo>
                  <a:cubicBezTo>
                    <a:pt x="79" y="61"/>
                    <a:pt x="61" y="78"/>
                    <a:pt x="40" y="78"/>
                  </a:cubicBezTo>
                  <a:close/>
                  <a:moveTo>
                    <a:pt x="40" y="13"/>
                  </a:moveTo>
                  <a:cubicBezTo>
                    <a:pt x="25" y="13"/>
                    <a:pt x="13" y="24"/>
                    <a:pt x="13" y="39"/>
                  </a:cubicBezTo>
                  <a:cubicBezTo>
                    <a:pt x="13" y="53"/>
                    <a:pt x="25" y="65"/>
                    <a:pt x="40" y="65"/>
                  </a:cubicBezTo>
                  <a:cubicBezTo>
                    <a:pt x="54" y="65"/>
                    <a:pt x="66" y="53"/>
                    <a:pt x="66" y="39"/>
                  </a:cubicBezTo>
                  <a:cubicBezTo>
                    <a:pt x="66" y="24"/>
                    <a:pt x="54" y="13"/>
                    <a:pt x="4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E457607-F43E-6440-9D34-3B36420E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00" y="3773488"/>
              <a:ext cx="206375" cy="68263"/>
            </a:xfrm>
            <a:custGeom>
              <a:avLst/>
              <a:gdLst>
                <a:gd name="T0" fmla="*/ 33 w 39"/>
                <a:gd name="T1" fmla="*/ 13 h 13"/>
                <a:gd name="T2" fmla="*/ 6 w 39"/>
                <a:gd name="T3" fmla="*/ 13 h 13"/>
                <a:gd name="T4" fmla="*/ 0 w 39"/>
                <a:gd name="T5" fmla="*/ 7 h 13"/>
                <a:gd name="T6" fmla="*/ 6 w 39"/>
                <a:gd name="T7" fmla="*/ 0 h 13"/>
                <a:gd name="T8" fmla="*/ 33 w 39"/>
                <a:gd name="T9" fmla="*/ 0 h 13"/>
                <a:gd name="T10" fmla="*/ 39 w 39"/>
                <a:gd name="T11" fmla="*/ 7 h 13"/>
                <a:gd name="T12" fmla="*/ 33 w 3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">
                  <a:moveTo>
                    <a:pt x="3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7"/>
                  </a:cubicBezTo>
                  <a:cubicBezTo>
                    <a:pt x="39" y="11"/>
                    <a:pt x="36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31D155-368D-9041-AD33-2B1362810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1738" y="2940050"/>
              <a:ext cx="455613" cy="441325"/>
            </a:xfrm>
            <a:custGeom>
              <a:avLst/>
              <a:gdLst>
                <a:gd name="T0" fmla="*/ 43 w 86"/>
                <a:gd name="T1" fmla="*/ 83 h 83"/>
                <a:gd name="T2" fmla="*/ 15 w 86"/>
                <a:gd name="T3" fmla="*/ 71 h 83"/>
                <a:gd name="T4" fmla="*/ 15 w 86"/>
                <a:gd name="T5" fmla="*/ 16 h 83"/>
                <a:gd name="T6" fmla="*/ 71 w 86"/>
                <a:gd name="T7" fmla="*/ 16 h 83"/>
                <a:gd name="T8" fmla="*/ 71 w 86"/>
                <a:gd name="T9" fmla="*/ 71 h 83"/>
                <a:gd name="T10" fmla="*/ 71 w 86"/>
                <a:gd name="T11" fmla="*/ 71 h 83"/>
                <a:gd name="T12" fmla="*/ 43 w 86"/>
                <a:gd name="T13" fmla="*/ 83 h 83"/>
                <a:gd name="T14" fmla="*/ 43 w 86"/>
                <a:gd name="T15" fmla="*/ 17 h 83"/>
                <a:gd name="T16" fmla="*/ 24 w 86"/>
                <a:gd name="T17" fmla="*/ 25 h 83"/>
                <a:gd name="T18" fmla="*/ 24 w 86"/>
                <a:gd name="T19" fmla="*/ 62 h 83"/>
                <a:gd name="T20" fmla="*/ 61 w 86"/>
                <a:gd name="T21" fmla="*/ 62 h 83"/>
                <a:gd name="T22" fmla="*/ 61 w 86"/>
                <a:gd name="T23" fmla="*/ 25 h 83"/>
                <a:gd name="T24" fmla="*/ 43 w 86"/>
                <a:gd name="T25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3">
                  <a:moveTo>
                    <a:pt x="43" y="83"/>
                  </a:moveTo>
                  <a:cubicBezTo>
                    <a:pt x="33" y="83"/>
                    <a:pt x="23" y="79"/>
                    <a:pt x="15" y="71"/>
                  </a:cubicBezTo>
                  <a:cubicBezTo>
                    <a:pt x="0" y="56"/>
                    <a:pt x="0" y="31"/>
                    <a:pt x="15" y="16"/>
                  </a:cubicBezTo>
                  <a:cubicBezTo>
                    <a:pt x="30" y="0"/>
                    <a:pt x="55" y="0"/>
                    <a:pt x="71" y="16"/>
                  </a:cubicBezTo>
                  <a:cubicBezTo>
                    <a:pt x="86" y="31"/>
                    <a:pt x="86" y="56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3" y="79"/>
                    <a:pt x="53" y="83"/>
                    <a:pt x="43" y="83"/>
                  </a:cubicBezTo>
                  <a:close/>
                  <a:moveTo>
                    <a:pt x="43" y="17"/>
                  </a:moveTo>
                  <a:cubicBezTo>
                    <a:pt x="36" y="17"/>
                    <a:pt x="29" y="20"/>
                    <a:pt x="24" y="25"/>
                  </a:cubicBezTo>
                  <a:cubicBezTo>
                    <a:pt x="14" y="35"/>
                    <a:pt x="14" y="52"/>
                    <a:pt x="24" y="62"/>
                  </a:cubicBezTo>
                  <a:cubicBezTo>
                    <a:pt x="34" y="72"/>
                    <a:pt x="51" y="72"/>
                    <a:pt x="61" y="62"/>
                  </a:cubicBezTo>
                  <a:cubicBezTo>
                    <a:pt x="71" y="52"/>
                    <a:pt x="71" y="35"/>
                    <a:pt x="61" y="25"/>
                  </a:cubicBezTo>
                  <a:cubicBezTo>
                    <a:pt x="56" y="20"/>
                    <a:pt x="49" y="1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8EDBEE-63DF-7146-BB88-48F99791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8388" y="3354388"/>
              <a:ext cx="174625" cy="169863"/>
            </a:xfrm>
            <a:custGeom>
              <a:avLst/>
              <a:gdLst>
                <a:gd name="T0" fmla="*/ 8 w 33"/>
                <a:gd name="T1" fmla="*/ 32 h 32"/>
                <a:gd name="T2" fmla="*/ 3 w 33"/>
                <a:gd name="T3" fmla="*/ 30 h 32"/>
                <a:gd name="T4" fmla="*/ 3 w 33"/>
                <a:gd name="T5" fmla="*/ 21 h 32"/>
                <a:gd name="T6" fmla="*/ 21 w 33"/>
                <a:gd name="T7" fmla="*/ 3 h 32"/>
                <a:gd name="T8" fmla="*/ 31 w 33"/>
                <a:gd name="T9" fmla="*/ 3 h 32"/>
                <a:gd name="T10" fmla="*/ 31 w 33"/>
                <a:gd name="T11" fmla="*/ 12 h 32"/>
                <a:gd name="T12" fmla="*/ 12 w 33"/>
                <a:gd name="T13" fmla="*/ 30 h 32"/>
                <a:gd name="T14" fmla="*/ 8 w 3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8" y="32"/>
                  </a:moveTo>
                  <a:cubicBezTo>
                    <a:pt x="6" y="32"/>
                    <a:pt x="4" y="32"/>
                    <a:pt x="3" y="30"/>
                  </a:cubicBezTo>
                  <a:cubicBezTo>
                    <a:pt x="0" y="28"/>
                    <a:pt x="0" y="24"/>
                    <a:pt x="3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0"/>
                    <a:pt x="28" y="0"/>
                    <a:pt x="31" y="3"/>
                  </a:cubicBezTo>
                  <a:cubicBezTo>
                    <a:pt x="33" y="5"/>
                    <a:pt x="33" y="9"/>
                    <a:pt x="31" y="1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2"/>
                    <a:pt x="9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A31B8D-E7DC-7348-B304-FD837BAF9244}"/>
              </a:ext>
            </a:extLst>
          </p:cNvPr>
          <p:cNvGrpSpPr/>
          <p:nvPr/>
        </p:nvGrpSpPr>
        <p:grpSpPr>
          <a:xfrm>
            <a:off x="7772400" y="2243100"/>
            <a:ext cx="1109274" cy="934253"/>
            <a:chOff x="7473950" y="136525"/>
            <a:chExt cx="714376" cy="601663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7" name="Freeform 321">
              <a:extLst>
                <a:ext uri="{FF2B5EF4-FFF2-40B4-BE49-F238E27FC236}">
                  <a16:creationId xmlns:a16="http://schemas.microsoft.com/office/drawing/2014/main" id="{64F6A27E-4B04-EE42-8991-191BC730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36525"/>
              <a:ext cx="425450" cy="242888"/>
            </a:xfrm>
            <a:custGeom>
              <a:avLst/>
              <a:gdLst>
                <a:gd name="T0" fmla="*/ 128 w 211"/>
                <a:gd name="T1" fmla="*/ 121 h 121"/>
                <a:gd name="T2" fmla="*/ 124 w 211"/>
                <a:gd name="T3" fmla="*/ 119 h 121"/>
                <a:gd name="T4" fmla="*/ 126 w 211"/>
                <a:gd name="T5" fmla="*/ 113 h 121"/>
                <a:gd name="T6" fmla="*/ 197 w 211"/>
                <a:gd name="T7" fmla="*/ 71 h 121"/>
                <a:gd name="T8" fmla="*/ 84 w 211"/>
                <a:gd name="T9" fmla="*/ 10 h 121"/>
                <a:gd name="T10" fmla="*/ 7 w 211"/>
                <a:gd name="T11" fmla="*/ 52 h 121"/>
                <a:gd name="T12" fmla="*/ 1 w 211"/>
                <a:gd name="T13" fmla="*/ 50 h 121"/>
                <a:gd name="T14" fmla="*/ 3 w 211"/>
                <a:gd name="T15" fmla="*/ 44 h 121"/>
                <a:gd name="T16" fmla="*/ 82 w 211"/>
                <a:gd name="T17" fmla="*/ 1 h 121"/>
                <a:gd name="T18" fmla="*/ 86 w 211"/>
                <a:gd name="T19" fmla="*/ 1 h 121"/>
                <a:gd name="T20" fmla="*/ 209 w 211"/>
                <a:gd name="T21" fmla="*/ 67 h 121"/>
                <a:gd name="T22" fmla="*/ 211 w 211"/>
                <a:gd name="T23" fmla="*/ 70 h 121"/>
                <a:gd name="T24" fmla="*/ 209 w 211"/>
                <a:gd name="T25" fmla="*/ 74 h 121"/>
                <a:gd name="T26" fmla="*/ 131 w 211"/>
                <a:gd name="T27" fmla="*/ 121 h 121"/>
                <a:gd name="T28" fmla="*/ 128 w 211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121">
                  <a:moveTo>
                    <a:pt x="128" y="121"/>
                  </a:moveTo>
                  <a:cubicBezTo>
                    <a:pt x="127" y="121"/>
                    <a:pt x="125" y="120"/>
                    <a:pt x="124" y="119"/>
                  </a:cubicBezTo>
                  <a:cubicBezTo>
                    <a:pt x="123" y="117"/>
                    <a:pt x="124" y="114"/>
                    <a:pt x="126" y="113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3"/>
                    <a:pt x="2" y="53"/>
                    <a:pt x="1" y="50"/>
                  </a:cubicBezTo>
                  <a:cubicBezTo>
                    <a:pt x="0" y="48"/>
                    <a:pt x="1" y="45"/>
                    <a:pt x="3" y="44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0"/>
                    <a:pt x="85" y="0"/>
                    <a:pt x="86" y="1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7"/>
                    <a:pt x="211" y="69"/>
                    <a:pt x="211" y="70"/>
                  </a:cubicBezTo>
                  <a:cubicBezTo>
                    <a:pt x="211" y="72"/>
                    <a:pt x="210" y="74"/>
                    <a:pt x="209" y="74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0" y="121"/>
                    <a:pt x="129" y="121"/>
                    <a:pt x="12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742EDFF-9913-7448-9BD9-EF930CC8279C}"/>
                </a:ext>
              </a:extLst>
            </p:cNvPr>
            <p:cNvGrpSpPr/>
            <p:nvPr/>
          </p:nvGrpSpPr>
          <p:grpSpPr>
            <a:xfrm>
              <a:off x="7473950" y="220663"/>
              <a:ext cx="714376" cy="517525"/>
              <a:chOff x="7473950" y="220663"/>
              <a:chExt cx="714376" cy="517525"/>
            </a:xfrm>
            <a:grpFill/>
          </p:grpSpPr>
          <p:sp>
            <p:nvSpPr>
              <p:cNvPr id="39" name="Freeform 318">
                <a:extLst>
                  <a:ext uri="{FF2B5EF4-FFF2-40B4-BE49-F238E27FC236}">
                    <a16:creationId xmlns:a16="http://schemas.microsoft.com/office/drawing/2014/main" id="{3CA1201D-0834-8243-814F-039EF434C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3975" y="220663"/>
                <a:ext cx="349250" cy="406400"/>
              </a:xfrm>
              <a:custGeom>
                <a:avLst/>
                <a:gdLst>
                  <a:gd name="T0" fmla="*/ 132 w 174"/>
                  <a:gd name="T1" fmla="*/ 202 h 202"/>
                  <a:gd name="T2" fmla="*/ 129 w 174"/>
                  <a:gd name="T3" fmla="*/ 201 h 202"/>
                  <a:gd name="T4" fmla="*/ 127 w 174"/>
                  <a:gd name="T5" fmla="*/ 197 h 202"/>
                  <a:gd name="T6" fmla="*/ 127 w 174"/>
                  <a:gd name="T7" fmla="*/ 100 h 202"/>
                  <a:gd name="T8" fmla="*/ 2 w 174"/>
                  <a:gd name="T9" fmla="*/ 30 h 202"/>
                  <a:gd name="T10" fmla="*/ 0 w 174"/>
                  <a:gd name="T11" fmla="*/ 27 h 202"/>
                  <a:gd name="T12" fmla="*/ 2 w 174"/>
                  <a:gd name="T13" fmla="*/ 23 h 202"/>
                  <a:gd name="T14" fmla="*/ 39 w 174"/>
                  <a:gd name="T15" fmla="*/ 1 h 202"/>
                  <a:gd name="T16" fmla="*/ 44 w 174"/>
                  <a:gd name="T17" fmla="*/ 1 h 202"/>
                  <a:gd name="T18" fmla="*/ 172 w 174"/>
                  <a:gd name="T19" fmla="*/ 71 h 202"/>
                  <a:gd name="T20" fmla="*/ 174 w 174"/>
                  <a:gd name="T21" fmla="*/ 75 h 202"/>
                  <a:gd name="T22" fmla="*/ 174 w 174"/>
                  <a:gd name="T23" fmla="*/ 175 h 202"/>
                  <a:gd name="T24" fmla="*/ 172 w 174"/>
                  <a:gd name="T25" fmla="*/ 179 h 202"/>
                  <a:gd name="T26" fmla="*/ 134 w 174"/>
                  <a:gd name="T27" fmla="*/ 201 h 202"/>
                  <a:gd name="T28" fmla="*/ 132 w 174"/>
                  <a:gd name="T29" fmla="*/ 202 h 202"/>
                  <a:gd name="T30" fmla="*/ 14 w 174"/>
                  <a:gd name="T31" fmla="*/ 26 h 202"/>
                  <a:gd name="T32" fmla="*/ 134 w 174"/>
                  <a:gd name="T33" fmla="*/ 93 h 202"/>
                  <a:gd name="T34" fmla="*/ 136 w 174"/>
                  <a:gd name="T35" fmla="*/ 97 h 202"/>
                  <a:gd name="T36" fmla="*/ 136 w 174"/>
                  <a:gd name="T37" fmla="*/ 189 h 202"/>
                  <a:gd name="T38" fmla="*/ 165 w 174"/>
                  <a:gd name="T39" fmla="*/ 173 h 202"/>
                  <a:gd name="T40" fmla="*/ 165 w 174"/>
                  <a:gd name="T41" fmla="*/ 78 h 202"/>
                  <a:gd name="T42" fmla="*/ 42 w 174"/>
                  <a:gd name="T43" fmla="*/ 10 h 202"/>
                  <a:gd name="T44" fmla="*/ 14 w 174"/>
                  <a:gd name="T45" fmla="*/ 2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202">
                    <a:moveTo>
                      <a:pt x="132" y="202"/>
                    </a:moveTo>
                    <a:cubicBezTo>
                      <a:pt x="131" y="202"/>
                      <a:pt x="130" y="202"/>
                      <a:pt x="129" y="201"/>
                    </a:cubicBezTo>
                    <a:cubicBezTo>
                      <a:pt x="128" y="200"/>
                      <a:pt x="127" y="199"/>
                      <a:pt x="127" y="197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0" y="28"/>
                      <a:pt x="0" y="27"/>
                    </a:cubicBezTo>
                    <a:cubicBezTo>
                      <a:pt x="0" y="25"/>
                      <a:pt x="1" y="23"/>
                      <a:pt x="2" y="2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0"/>
                      <a:pt x="42" y="0"/>
                      <a:pt x="44" y="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3" y="72"/>
                      <a:pt x="174" y="73"/>
                      <a:pt x="174" y="75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174" y="177"/>
                      <a:pt x="173" y="178"/>
                      <a:pt x="172" y="179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3" y="202"/>
                      <a:pt x="132" y="202"/>
                      <a:pt x="132" y="202"/>
                    </a:cubicBezTo>
                    <a:close/>
                    <a:moveTo>
                      <a:pt x="14" y="26"/>
                    </a:moveTo>
                    <a:cubicBezTo>
                      <a:pt x="134" y="93"/>
                      <a:pt x="134" y="93"/>
                      <a:pt x="134" y="93"/>
                    </a:cubicBezTo>
                    <a:cubicBezTo>
                      <a:pt x="135" y="94"/>
                      <a:pt x="136" y="95"/>
                      <a:pt x="136" y="97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65" y="78"/>
                      <a:pt x="165" y="78"/>
                      <a:pt x="165" y="78"/>
                    </a:cubicBezTo>
                    <a:cubicBezTo>
                      <a:pt x="42" y="10"/>
                      <a:pt x="42" y="10"/>
                      <a:pt x="42" y="10"/>
                    </a:cubicBezTo>
                    <a:lnTo>
                      <a:pt x="1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319">
                <a:extLst>
                  <a:ext uri="{FF2B5EF4-FFF2-40B4-BE49-F238E27FC236}">
                    <a16:creationId xmlns:a16="http://schemas.microsoft.com/office/drawing/2014/main" id="{1C575FDC-1B33-2947-8861-72FA08A98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6388" y="361950"/>
                <a:ext cx="98425" cy="65088"/>
              </a:xfrm>
              <a:custGeom>
                <a:avLst/>
                <a:gdLst>
                  <a:gd name="T0" fmla="*/ 5 w 49"/>
                  <a:gd name="T1" fmla="*/ 32 h 32"/>
                  <a:gd name="T2" fmla="*/ 1 w 49"/>
                  <a:gd name="T3" fmla="*/ 29 h 32"/>
                  <a:gd name="T4" fmla="*/ 3 w 49"/>
                  <a:gd name="T5" fmla="*/ 23 h 32"/>
                  <a:gd name="T6" fmla="*/ 41 w 49"/>
                  <a:gd name="T7" fmla="*/ 1 h 32"/>
                  <a:gd name="T8" fmla="*/ 48 w 49"/>
                  <a:gd name="T9" fmla="*/ 3 h 32"/>
                  <a:gd name="T10" fmla="*/ 46 w 49"/>
                  <a:gd name="T11" fmla="*/ 9 h 32"/>
                  <a:gd name="T12" fmla="*/ 8 w 49"/>
                  <a:gd name="T13" fmla="*/ 31 h 32"/>
                  <a:gd name="T14" fmla="*/ 5 w 49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2">
                    <a:moveTo>
                      <a:pt x="5" y="32"/>
                    </a:moveTo>
                    <a:cubicBezTo>
                      <a:pt x="4" y="32"/>
                      <a:pt x="2" y="31"/>
                      <a:pt x="1" y="29"/>
                    </a:cubicBezTo>
                    <a:cubicBezTo>
                      <a:pt x="0" y="27"/>
                      <a:pt x="1" y="24"/>
                      <a:pt x="3" y="2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0"/>
                      <a:pt x="46" y="1"/>
                      <a:pt x="48" y="3"/>
                    </a:cubicBezTo>
                    <a:cubicBezTo>
                      <a:pt x="49" y="5"/>
                      <a:pt x="48" y="8"/>
                      <a:pt x="46" y="9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7" y="31"/>
                      <a:pt x="6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320">
                <a:extLst>
                  <a:ext uri="{FF2B5EF4-FFF2-40B4-BE49-F238E27FC236}">
                    <a16:creationId xmlns:a16="http://schemas.microsoft.com/office/drawing/2014/main" id="{B739DBFF-D12E-0E48-A8B7-8981A7F4D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888" y="266700"/>
                <a:ext cx="466725" cy="284163"/>
              </a:xfrm>
              <a:custGeom>
                <a:avLst/>
                <a:gdLst>
                  <a:gd name="T0" fmla="*/ 123 w 232"/>
                  <a:gd name="T1" fmla="*/ 141 h 141"/>
                  <a:gd name="T2" fmla="*/ 121 w 232"/>
                  <a:gd name="T3" fmla="*/ 140 h 141"/>
                  <a:gd name="T4" fmla="*/ 2 w 232"/>
                  <a:gd name="T5" fmla="*/ 64 h 141"/>
                  <a:gd name="T6" fmla="*/ 0 w 232"/>
                  <a:gd name="T7" fmla="*/ 60 h 141"/>
                  <a:gd name="T8" fmla="*/ 2 w 232"/>
                  <a:gd name="T9" fmla="*/ 56 h 141"/>
                  <a:gd name="T10" fmla="*/ 101 w 232"/>
                  <a:gd name="T11" fmla="*/ 2 h 141"/>
                  <a:gd name="T12" fmla="*/ 107 w 232"/>
                  <a:gd name="T13" fmla="*/ 3 h 141"/>
                  <a:gd name="T14" fmla="*/ 106 w 232"/>
                  <a:gd name="T15" fmla="*/ 10 h 141"/>
                  <a:gd name="T16" fmla="*/ 13 w 232"/>
                  <a:gd name="T17" fmla="*/ 61 h 141"/>
                  <a:gd name="T18" fmla="*/ 124 w 232"/>
                  <a:gd name="T19" fmla="*/ 131 h 141"/>
                  <a:gd name="T20" fmla="*/ 224 w 232"/>
                  <a:gd name="T21" fmla="*/ 72 h 141"/>
                  <a:gd name="T22" fmla="*/ 231 w 232"/>
                  <a:gd name="T23" fmla="*/ 73 h 141"/>
                  <a:gd name="T24" fmla="*/ 229 w 232"/>
                  <a:gd name="T25" fmla="*/ 80 h 141"/>
                  <a:gd name="T26" fmla="*/ 126 w 232"/>
                  <a:gd name="T27" fmla="*/ 140 h 141"/>
                  <a:gd name="T28" fmla="*/ 123 w 232"/>
                  <a:gd name="T2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2" h="141">
                    <a:moveTo>
                      <a:pt x="123" y="141"/>
                    </a:moveTo>
                    <a:cubicBezTo>
                      <a:pt x="123" y="141"/>
                      <a:pt x="122" y="141"/>
                      <a:pt x="121" y="140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0" y="63"/>
                      <a:pt x="0" y="62"/>
                      <a:pt x="0" y="60"/>
                    </a:cubicBezTo>
                    <a:cubicBezTo>
                      <a:pt x="0" y="59"/>
                      <a:pt x="1" y="57"/>
                      <a:pt x="2" y="56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3" y="0"/>
                      <a:pt x="106" y="1"/>
                      <a:pt x="107" y="3"/>
                    </a:cubicBezTo>
                    <a:cubicBezTo>
                      <a:pt x="109" y="6"/>
                      <a:pt x="108" y="8"/>
                      <a:pt x="106" y="1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4" y="131"/>
                      <a:pt x="124" y="131"/>
                      <a:pt x="124" y="131"/>
                    </a:cubicBezTo>
                    <a:cubicBezTo>
                      <a:pt x="224" y="72"/>
                      <a:pt x="224" y="72"/>
                      <a:pt x="224" y="72"/>
                    </a:cubicBezTo>
                    <a:cubicBezTo>
                      <a:pt x="227" y="70"/>
                      <a:pt x="229" y="71"/>
                      <a:pt x="231" y="73"/>
                    </a:cubicBezTo>
                    <a:cubicBezTo>
                      <a:pt x="232" y="75"/>
                      <a:pt x="231" y="78"/>
                      <a:pt x="229" y="8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5" y="141"/>
                      <a:pt x="124" y="141"/>
                      <a:pt x="12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322">
                <a:extLst>
                  <a:ext uri="{FF2B5EF4-FFF2-40B4-BE49-F238E27FC236}">
                    <a16:creationId xmlns:a16="http://schemas.microsoft.com/office/drawing/2014/main" id="{9D6B728F-D0C9-8043-B76F-87E83B799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333375"/>
                <a:ext cx="174625" cy="109538"/>
              </a:xfrm>
              <a:custGeom>
                <a:avLst/>
                <a:gdLst>
                  <a:gd name="T0" fmla="*/ 5 w 87"/>
                  <a:gd name="T1" fmla="*/ 54 h 54"/>
                  <a:gd name="T2" fmla="*/ 2 w 87"/>
                  <a:gd name="T3" fmla="*/ 52 h 54"/>
                  <a:gd name="T4" fmla="*/ 3 w 87"/>
                  <a:gd name="T5" fmla="*/ 46 h 54"/>
                  <a:gd name="T6" fmla="*/ 79 w 87"/>
                  <a:gd name="T7" fmla="*/ 1 h 54"/>
                  <a:gd name="T8" fmla="*/ 86 w 87"/>
                  <a:gd name="T9" fmla="*/ 3 h 54"/>
                  <a:gd name="T10" fmla="*/ 84 w 87"/>
                  <a:gd name="T11" fmla="*/ 9 h 54"/>
                  <a:gd name="T12" fmla="*/ 8 w 87"/>
                  <a:gd name="T13" fmla="*/ 54 h 54"/>
                  <a:gd name="T14" fmla="*/ 5 w 87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54">
                    <a:moveTo>
                      <a:pt x="5" y="54"/>
                    </a:moveTo>
                    <a:cubicBezTo>
                      <a:pt x="4" y="54"/>
                      <a:pt x="2" y="53"/>
                      <a:pt x="2" y="52"/>
                    </a:cubicBezTo>
                    <a:cubicBezTo>
                      <a:pt x="0" y="50"/>
                      <a:pt x="1" y="47"/>
                      <a:pt x="3" y="46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1" y="0"/>
                      <a:pt x="84" y="1"/>
                      <a:pt x="86" y="3"/>
                    </a:cubicBezTo>
                    <a:cubicBezTo>
                      <a:pt x="87" y="5"/>
                      <a:pt x="86" y="8"/>
                      <a:pt x="84" y="9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7" y="54"/>
                      <a:pt x="6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323">
                <a:extLst>
                  <a:ext uri="{FF2B5EF4-FFF2-40B4-BE49-F238E27FC236}">
                    <a16:creationId xmlns:a16="http://schemas.microsoft.com/office/drawing/2014/main" id="{3FDD7263-8300-4143-BE47-48241DEC8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46088"/>
                <a:ext cx="455613" cy="166688"/>
              </a:xfrm>
              <a:custGeom>
                <a:avLst/>
                <a:gdLst>
                  <a:gd name="T0" fmla="*/ 125 w 227"/>
                  <a:gd name="T1" fmla="*/ 83 h 83"/>
                  <a:gd name="T2" fmla="*/ 123 w 227"/>
                  <a:gd name="T3" fmla="*/ 82 h 83"/>
                  <a:gd name="T4" fmla="*/ 3 w 227"/>
                  <a:gd name="T5" fmla="*/ 9 h 83"/>
                  <a:gd name="T6" fmla="*/ 1 w 227"/>
                  <a:gd name="T7" fmla="*/ 3 h 83"/>
                  <a:gd name="T8" fmla="*/ 8 w 227"/>
                  <a:gd name="T9" fmla="*/ 1 h 83"/>
                  <a:gd name="T10" fmla="*/ 125 w 227"/>
                  <a:gd name="T11" fmla="*/ 73 h 83"/>
                  <a:gd name="T12" fmla="*/ 220 w 227"/>
                  <a:gd name="T13" fmla="*/ 18 h 83"/>
                  <a:gd name="T14" fmla="*/ 226 w 227"/>
                  <a:gd name="T15" fmla="*/ 20 h 83"/>
                  <a:gd name="T16" fmla="*/ 224 w 227"/>
                  <a:gd name="T17" fmla="*/ 26 h 83"/>
                  <a:gd name="T18" fmla="*/ 127 w 227"/>
                  <a:gd name="T19" fmla="*/ 82 h 83"/>
                  <a:gd name="T20" fmla="*/ 125 w 22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83">
                    <a:moveTo>
                      <a:pt x="125" y="83"/>
                    </a:moveTo>
                    <a:cubicBezTo>
                      <a:pt x="124" y="83"/>
                      <a:pt x="124" y="83"/>
                      <a:pt x="123" y="8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0"/>
                      <a:pt x="5" y="0"/>
                      <a:pt x="8" y="1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22" y="17"/>
                      <a:pt x="225" y="17"/>
                      <a:pt x="226" y="20"/>
                    </a:cubicBezTo>
                    <a:cubicBezTo>
                      <a:pt x="227" y="22"/>
                      <a:pt x="226" y="25"/>
                      <a:pt x="224" y="26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7" y="83"/>
                      <a:pt x="126" y="83"/>
                      <a:pt x="12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24">
                <a:extLst>
                  <a:ext uri="{FF2B5EF4-FFF2-40B4-BE49-F238E27FC236}">
                    <a16:creationId xmlns:a16="http://schemas.microsoft.com/office/drawing/2014/main" id="{6912186B-01EA-104D-BACD-FD6B7A34F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93700"/>
                <a:ext cx="185738" cy="119063"/>
              </a:xfrm>
              <a:custGeom>
                <a:avLst/>
                <a:gdLst>
                  <a:gd name="T0" fmla="*/ 5 w 92"/>
                  <a:gd name="T1" fmla="*/ 59 h 59"/>
                  <a:gd name="T2" fmla="*/ 1 w 92"/>
                  <a:gd name="T3" fmla="*/ 57 h 59"/>
                  <a:gd name="T4" fmla="*/ 3 w 92"/>
                  <a:gd name="T5" fmla="*/ 51 h 59"/>
                  <a:gd name="T6" fmla="*/ 88 w 92"/>
                  <a:gd name="T7" fmla="*/ 0 h 59"/>
                  <a:gd name="T8" fmla="*/ 92 w 92"/>
                  <a:gd name="T9" fmla="*/ 8 h 59"/>
                  <a:gd name="T10" fmla="*/ 8 w 92"/>
                  <a:gd name="T11" fmla="*/ 59 h 59"/>
                  <a:gd name="T12" fmla="*/ 5 w 9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9">
                    <a:moveTo>
                      <a:pt x="5" y="59"/>
                    </a:moveTo>
                    <a:cubicBezTo>
                      <a:pt x="4" y="59"/>
                      <a:pt x="2" y="59"/>
                      <a:pt x="1" y="57"/>
                    </a:cubicBezTo>
                    <a:cubicBezTo>
                      <a:pt x="0" y="55"/>
                      <a:pt x="1" y="52"/>
                      <a:pt x="3" y="5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25">
                <a:extLst>
                  <a:ext uri="{FF2B5EF4-FFF2-40B4-BE49-F238E27FC236}">
                    <a16:creationId xmlns:a16="http://schemas.microsoft.com/office/drawing/2014/main" id="{3F694B80-F43D-7E4B-BD5D-08222A29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508000"/>
                <a:ext cx="465138" cy="173038"/>
              </a:xfrm>
              <a:custGeom>
                <a:avLst/>
                <a:gdLst>
                  <a:gd name="T0" fmla="*/ 127 w 231"/>
                  <a:gd name="T1" fmla="*/ 86 h 86"/>
                  <a:gd name="T2" fmla="*/ 124 w 231"/>
                  <a:gd name="T3" fmla="*/ 85 h 86"/>
                  <a:gd name="T4" fmla="*/ 3 w 231"/>
                  <a:gd name="T5" fmla="*/ 9 h 86"/>
                  <a:gd name="T6" fmla="*/ 1 w 231"/>
                  <a:gd name="T7" fmla="*/ 3 h 86"/>
                  <a:gd name="T8" fmla="*/ 8 w 231"/>
                  <a:gd name="T9" fmla="*/ 2 h 86"/>
                  <a:gd name="T10" fmla="*/ 127 w 231"/>
                  <a:gd name="T11" fmla="*/ 76 h 86"/>
                  <a:gd name="T12" fmla="*/ 223 w 231"/>
                  <a:gd name="T13" fmla="*/ 18 h 86"/>
                  <a:gd name="T14" fmla="*/ 230 w 231"/>
                  <a:gd name="T15" fmla="*/ 19 h 86"/>
                  <a:gd name="T16" fmla="*/ 228 w 231"/>
                  <a:gd name="T17" fmla="*/ 26 h 86"/>
                  <a:gd name="T18" fmla="*/ 129 w 231"/>
                  <a:gd name="T19" fmla="*/ 85 h 86"/>
                  <a:gd name="T20" fmla="*/ 127 w 231"/>
                  <a:gd name="T2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1" h="86">
                    <a:moveTo>
                      <a:pt x="127" y="86"/>
                    </a:moveTo>
                    <a:cubicBezTo>
                      <a:pt x="126" y="86"/>
                      <a:pt x="125" y="85"/>
                      <a:pt x="124" y="8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8" y="2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6" y="16"/>
                      <a:pt x="228" y="17"/>
                      <a:pt x="230" y="19"/>
                    </a:cubicBezTo>
                    <a:cubicBezTo>
                      <a:pt x="231" y="21"/>
                      <a:pt x="230" y="24"/>
                      <a:pt x="228" y="26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8" y="85"/>
                      <a:pt x="127" y="86"/>
                      <a:pt x="12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26">
                <a:extLst>
                  <a:ext uri="{FF2B5EF4-FFF2-40B4-BE49-F238E27FC236}">
                    <a16:creationId xmlns:a16="http://schemas.microsoft.com/office/drawing/2014/main" id="{BB16F830-0466-2D4E-9BB2-B63DD890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938" y="457200"/>
                <a:ext cx="179388" cy="111125"/>
              </a:xfrm>
              <a:custGeom>
                <a:avLst/>
                <a:gdLst>
                  <a:gd name="T0" fmla="*/ 5 w 89"/>
                  <a:gd name="T1" fmla="*/ 56 h 56"/>
                  <a:gd name="T2" fmla="*/ 1 w 89"/>
                  <a:gd name="T3" fmla="*/ 54 h 56"/>
                  <a:gd name="T4" fmla="*/ 3 w 89"/>
                  <a:gd name="T5" fmla="*/ 48 h 56"/>
                  <a:gd name="T6" fmla="*/ 85 w 89"/>
                  <a:gd name="T7" fmla="*/ 0 h 56"/>
                  <a:gd name="T8" fmla="*/ 89 w 89"/>
                  <a:gd name="T9" fmla="*/ 8 h 56"/>
                  <a:gd name="T10" fmla="*/ 7 w 89"/>
                  <a:gd name="T11" fmla="*/ 56 h 56"/>
                  <a:gd name="T12" fmla="*/ 5 w 89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6">
                    <a:moveTo>
                      <a:pt x="5" y="56"/>
                    </a:moveTo>
                    <a:cubicBezTo>
                      <a:pt x="3" y="56"/>
                      <a:pt x="2" y="55"/>
                      <a:pt x="1" y="54"/>
                    </a:cubicBezTo>
                    <a:cubicBezTo>
                      <a:pt x="0" y="52"/>
                      <a:pt x="0" y="49"/>
                      <a:pt x="3" y="48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6"/>
                      <a:pt x="6" y="56"/>
                      <a:pt x="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27">
                <a:extLst>
                  <a:ext uri="{FF2B5EF4-FFF2-40B4-BE49-F238E27FC236}">
                    <a16:creationId xmlns:a16="http://schemas.microsoft.com/office/drawing/2014/main" id="{75067D33-863E-FD47-A9AD-45E6288E3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963" y="288925"/>
                <a:ext cx="200025" cy="128588"/>
              </a:xfrm>
              <a:custGeom>
                <a:avLst/>
                <a:gdLst>
                  <a:gd name="T0" fmla="*/ 66 w 99"/>
                  <a:gd name="T1" fmla="*/ 64 h 64"/>
                  <a:gd name="T2" fmla="*/ 0 w 99"/>
                  <a:gd name="T3" fmla="*/ 22 h 64"/>
                  <a:gd name="T4" fmla="*/ 7 w 99"/>
                  <a:gd name="T5" fmla="*/ 3 h 64"/>
                  <a:gd name="T6" fmla="*/ 14 w 99"/>
                  <a:gd name="T7" fmla="*/ 2 h 64"/>
                  <a:gd name="T8" fmla="*/ 14 w 99"/>
                  <a:gd name="T9" fmla="*/ 8 h 64"/>
                  <a:gd name="T10" fmla="*/ 9 w 99"/>
                  <a:gd name="T11" fmla="*/ 22 h 64"/>
                  <a:gd name="T12" fmla="*/ 66 w 99"/>
                  <a:gd name="T13" fmla="*/ 55 h 64"/>
                  <a:gd name="T14" fmla="*/ 93 w 99"/>
                  <a:gd name="T15" fmla="*/ 51 h 64"/>
                  <a:gd name="T16" fmla="*/ 98 w 99"/>
                  <a:gd name="T17" fmla="*/ 54 h 64"/>
                  <a:gd name="T18" fmla="*/ 95 w 99"/>
                  <a:gd name="T19" fmla="*/ 59 h 64"/>
                  <a:gd name="T20" fmla="*/ 66 w 99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64">
                    <a:moveTo>
                      <a:pt x="66" y="64"/>
                    </a:moveTo>
                    <a:cubicBezTo>
                      <a:pt x="29" y="64"/>
                      <a:pt x="0" y="46"/>
                      <a:pt x="0" y="22"/>
                    </a:cubicBezTo>
                    <a:cubicBezTo>
                      <a:pt x="0" y="15"/>
                      <a:pt x="2" y="8"/>
                      <a:pt x="7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6" y="3"/>
                      <a:pt x="16" y="6"/>
                      <a:pt x="14" y="8"/>
                    </a:cubicBezTo>
                    <a:cubicBezTo>
                      <a:pt x="11" y="13"/>
                      <a:pt x="9" y="17"/>
                      <a:pt x="9" y="22"/>
                    </a:cubicBezTo>
                    <a:cubicBezTo>
                      <a:pt x="9" y="40"/>
                      <a:pt x="35" y="55"/>
                      <a:pt x="66" y="55"/>
                    </a:cubicBezTo>
                    <a:cubicBezTo>
                      <a:pt x="75" y="55"/>
                      <a:pt x="84" y="53"/>
                      <a:pt x="93" y="51"/>
                    </a:cubicBezTo>
                    <a:cubicBezTo>
                      <a:pt x="95" y="50"/>
                      <a:pt x="98" y="51"/>
                      <a:pt x="98" y="54"/>
                    </a:cubicBezTo>
                    <a:cubicBezTo>
                      <a:pt x="99" y="56"/>
                      <a:pt x="98" y="59"/>
                      <a:pt x="95" y="59"/>
                    </a:cubicBezTo>
                    <a:cubicBezTo>
                      <a:pt x="86" y="62"/>
                      <a:pt x="76" y="64"/>
                      <a:pt x="6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28">
                <a:extLst>
                  <a:ext uri="{FF2B5EF4-FFF2-40B4-BE49-F238E27FC236}">
                    <a16:creationId xmlns:a16="http://schemas.microsoft.com/office/drawing/2014/main" id="{54AC6C27-77A6-4D4D-82EB-802EABB64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38" y="242888"/>
                <a:ext cx="146050" cy="95250"/>
              </a:xfrm>
              <a:custGeom>
                <a:avLst/>
                <a:gdLst>
                  <a:gd name="T0" fmla="*/ 68 w 73"/>
                  <a:gd name="T1" fmla="*/ 47 h 47"/>
                  <a:gd name="T2" fmla="*/ 64 w 73"/>
                  <a:gd name="T3" fmla="*/ 43 h 47"/>
                  <a:gd name="T4" fmla="*/ 5 w 73"/>
                  <a:gd name="T5" fmla="*/ 12 h 47"/>
                  <a:gd name="T6" fmla="*/ 0 w 73"/>
                  <a:gd name="T7" fmla="*/ 8 h 47"/>
                  <a:gd name="T8" fmla="*/ 4 w 73"/>
                  <a:gd name="T9" fmla="*/ 3 h 47"/>
                  <a:gd name="T10" fmla="*/ 73 w 73"/>
                  <a:gd name="T11" fmla="*/ 42 h 47"/>
                  <a:gd name="T12" fmla="*/ 69 w 73"/>
                  <a:gd name="T13" fmla="*/ 47 h 47"/>
                  <a:gd name="T14" fmla="*/ 68 w 73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47">
                    <a:moveTo>
                      <a:pt x="68" y="47"/>
                    </a:moveTo>
                    <a:cubicBezTo>
                      <a:pt x="66" y="47"/>
                      <a:pt x="64" y="45"/>
                      <a:pt x="64" y="43"/>
                    </a:cubicBezTo>
                    <a:cubicBezTo>
                      <a:pt x="62" y="26"/>
                      <a:pt x="39" y="9"/>
                      <a:pt x="5" y="12"/>
                    </a:cubicBezTo>
                    <a:cubicBezTo>
                      <a:pt x="2" y="12"/>
                      <a:pt x="0" y="11"/>
                      <a:pt x="0" y="8"/>
                    </a:cubicBezTo>
                    <a:cubicBezTo>
                      <a:pt x="0" y="6"/>
                      <a:pt x="1" y="3"/>
                      <a:pt x="4" y="3"/>
                    </a:cubicBezTo>
                    <a:cubicBezTo>
                      <a:pt x="44" y="0"/>
                      <a:pt x="70" y="20"/>
                      <a:pt x="73" y="42"/>
                    </a:cubicBezTo>
                    <a:cubicBezTo>
                      <a:pt x="73" y="44"/>
                      <a:pt x="71" y="46"/>
                      <a:pt x="69" y="47"/>
                    </a:cubicBezTo>
                    <a:cubicBezTo>
                      <a:pt x="69" y="47"/>
                      <a:pt x="69" y="47"/>
                      <a:pt x="6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29">
                <a:extLst>
                  <a:ext uri="{FF2B5EF4-FFF2-40B4-BE49-F238E27FC236}">
                    <a16:creationId xmlns:a16="http://schemas.microsoft.com/office/drawing/2014/main" id="{7F736A8A-F9FD-594D-ABB4-5876F416A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888" y="560388"/>
                <a:ext cx="460375" cy="177800"/>
              </a:xfrm>
              <a:custGeom>
                <a:avLst/>
                <a:gdLst>
                  <a:gd name="T0" fmla="*/ 121 w 229"/>
                  <a:gd name="T1" fmla="*/ 88 h 88"/>
                  <a:gd name="T2" fmla="*/ 119 w 229"/>
                  <a:gd name="T3" fmla="*/ 87 h 88"/>
                  <a:gd name="T4" fmla="*/ 2 w 229"/>
                  <a:gd name="T5" fmla="*/ 18 h 88"/>
                  <a:gd name="T6" fmla="*/ 0 w 229"/>
                  <a:gd name="T7" fmla="*/ 15 h 88"/>
                  <a:gd name="T8" fmla="*/ 2 w 229"/>
                  <a:gd name="T9" fmla="*/ 11 h 88"/>
                  <a:gd name="T10" fmla="*/ 16 w 229"/>
                  <a:gd name="T11" fmla="*/ 2 h 88"/>
                  <a:gd name="T12" fmla="*/ 23 w 229"/>
                  <a:gd name="T13" fmla="*/ 3 h 88"/>
                  <a:gd name="T14" fmla="*/ 21 w 229"/>
                  <a:gd name="T15" fmla="*/ 9 h 88"/>
                  <a:gd name="T16" fmla="*/ 13 w 229"/>
                  <a:gd name="T17" fmla="*/ 14 h 88"/>
                  <a:gd name="T18" fmla="*/ 121 w 229"/>
                  <a:gd name="T19" fmla="*/ 78 h 88"/>
                  <a:gd name="T20" fmla="*/ 222 w 229"/>
                  <a:gd name="T21" fmla="*/ 20 h 88"/>
                  <a:gd name="T22" fmla="*/ 228 w 229"/>
                  <a:gd name="T23" fmla="*/ 22 h 88"/>
                  <a:gd name="T24" fmla="*/ 226 w 229"/>
                  <a:gd name="T25" fmla="*/ 28 h 88"/>
                  <a:gd name="T26" fmla="*/ 124 w 229"/>
                  <a:gd name="T27" fmla="*/ 87 h 88"/>
                  <a:gd name="T28" fmla="*/ 121 w 229"/>
                  <a:gd name="T2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9" h="88">
                    <a:moveTo>
                      <a:pt x="121" y="88"/>
                    </a:moveTo>
                    <a:cubicBezTo>
                      <a:pt x="121" y="88"/>
                      <a:pt x="120" y="87"/>
                      <a:pt x="119" y="8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0" y="13"/>
                      <a:pt x="0" y="11"/>
                      <a:pt x="2" y="1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4" y="5"/>
                      <a:pt x="23" y="8"/>
                      <a:pt x="21" y="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4" y="19"/>
                      <a:pt x="227" y="20"/>
                      <a:pt x="228" y="22"/>
                    </a:cubicBezTo>
                    <a:cubicBezTo>
                      <a:pt x="229" y="24"/>
                      <a:pt x="229" y="27"/>
                      <a:pt x="226" y="28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3" y="87"/>
                      <a:pt x="122" y="88"/>
                      <a:pt x="12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30">
                <a:extLst>
                  <a:ext uri="{FF2B5EF4-FFF2-40B4-BE49-F238E27FC236}">
                    <a16:creationId xmlns:a16="http://schemas.microsoft.com/office/drawing/2014/main" id="{2D55B88C-FFB1-2041-960F-CF0899ED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92125"/>
                <a:ext cx="39688" cy="30163"/>
              </a:xfrm>
              <a:custGeom>
                <a:avLst/>
                <a:gdLst>
                  <a:gd name="T0" fmla="*/ 5 w 20"/>
                  <a:gd name="T1" fmla="*/ 15 h 15"/>
                  <a:gd name="T2" fmla="*/ 1 w 20"/>
                  <a:gd name="T3" fmla="*/ 12 h 15"/>
                  <a:gd name="T4" fmla="*/ 3 w 20"/>
                  <a:gd name="T5" fmla="*/ 6 h 15"/>
                  <a:gd name="T6" fmla="*/ 13 w 20"/>
                  <a:gd name="T7" fmla="*/ 1 h 15"/>
                  <a:gd name="T8" fmla="*/ 19 w 20"/>
                  <a:gd name="T9" fmla="*/ 3 h 15"/>
                  <a:gd name="T10" fmla="*/ 17 w 20"/>
                  <a:gd name="T11" fmla="*/ 9 h 15"/>
                  <a:gd name="T12" fmla="*/ 7 w 20"/>
                  <a:gd name="T13" fmla="*/ 14 h 15"/>
                  <a:gd name="T14" fmla="*/ 5 w 20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5">
                    <a:moveTo>
                      <a:pt x="5" y="15"/>
                    </a:moveTo>
                    <a:cubicBezTo>
                      <a:pt x="4" y="15"/>
                      <a:pt x="2" y="14"/>
                      <a:pt x="1" y="12"/>
                    </a:cubicBezTo>
                    <a:cubicBezTo>
                      <a:pt x="0" y="10"/>
                      <a:pt x="1" y="7"/>
                      <a:pt x="3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8" y="1"/>
                      <a:pt x="19" y="3"/>
                    </a:cubicBezTo>
                    <a:cubicBezTo>
                      <a:pt x="20" y="5"/>
                      <a:pt x="19" y="8"/>
                      <a:pt x="17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5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31">
                <a:extLst>
                  <a:ext uri="{FF2B5EF4-FFF2-40B4-BE49-F238E27FC236}">
                    <a16:creationId xmlns:a16="http://schemas.microsoft.com/office/drawing/2014/main" id="{3BA60E14-40DD-B84A-A485-50F72D1E5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422275"/>
                <a:ext cx="52388" cy="39688"/>
              </a:xfrm>
              <a:custGeom>
                <a:avLst/>
                <a:gdLst>
                  <a:gd name="T0" fmla="*/ 5 w 26"/>
                  <a:gd name="T1" fmla="*/ 20 h 20"/>
                  <a:gd name="T2" fmla="*/ 1 w 26"/>
                  <a:gd name="T3" fmla="*/ 18 h 20"/>
                  <a:gd name="T4" fmla="*/ 2 w 26"/>
                  <a:gd name="T5" fmla="*/ 12 h 20"/>
                  <a:gd name="T6" fmla="*/ 18 w 26"/>
                  <a:gd name="T7" fmla="*/ 2 h 20"/>
                  <a:gd name="T8" fmla="*/ 24 w 26"/>
                  <a:gd name="T9" fmla="*/ 3 h 20"/>
                  <a:gd name="T10" fmla="*/ 23 w 26"/>
                  <a:gd name="T11" fmla="*/ 9 h 20"/>
                  <a:gd name="T12" fmla="*/ 7 w 26"/>
                  <a:gd name="T13" fmla="*/ 19 h 20"/>
                  <a:gd name="T14" fmla="*/ 5 w 2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3" y="20"/>
                      <a:pt x="2" y="19"/>
                      <a:pt x="1" y="18"/>
                    </a:cubicBezTo>
                    <a:cubicBezTo>
                      <a:pt x="0" y="16"/>
                      <a:pt x="0" y="13"/>
                      <a:pt x="2" y="1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0"/>
                      <a:pt x="23" y="1"/>
                      <a:pt x="24" y="3"/>
                    </a:cubicBezTo>
                    <a:cubicBezTo>
                      <a:pt x="26" y="5"/>
                      <a:pt x="25" y="8"/>
                      <a:pt x="23" y="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6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7115" y="1883550"/>
            <a:ext cx="4793568" cy="2359038"/>
            <a:chOff x="1167496" y="2096675"/>
            <a:chExt cx="5802373" cy="2359038"/>
          </a:xfrm>
        </p:grpSpPr>
        <p:sp>
          <p:nvSpPr>
            <p:cNvPr id="27" name="TextBox 26"/>
            <p:cNvSpPr txBox="1"/>
            <p:nvPr/>
          </p:nvSpPr>
          <p:spPr>
            <a:xfrm>
              <a:off x="1167496" y="2096675"/>
              <a:ext cx="40916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E34A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7267" y="3440050"/>
              <a:ext cx="4192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Average number of paid streaming services consumers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 willing to subscribe to</a:t>
              </a: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10403435" cy="977535"/>
          </a:xfrm>
        </p:spPr>
        <p:txBody>
          <a:bodyPr/>
          <a:lstStyle/>
          <a:p>
            <a:r>
              <a:rPr lang="en-US" dirty="0"/>
              <a:t>Viewers allocate $10 per subscription, even as they are willing to subscribe to a greater number of services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6123576"/>
            <a:ext cx="10972800" cy="433024"/>
          </a:xfrm>
        </p:spPr>
        <p:txBody>
          <a:bodyPr/>
          <a:lstStyle/>
          <a:p>
            <a:r>
              <a:rPr lang="en-US" dirty="0"/>
              <a:t>Note: Outliers removed </a:t>
            </a:r>
          </a:p>
          <a:p>
            <a:r>
              <a:rPr lang="en-US" dirty="0"/>
              <a:t>December 2021 Video Entertainment Pulse Study – Total N=2226. Q5B How many </a:t>
            </a:r>
            <a:r>
              <a:rPr lang="en-US" b="1" u="sng" dirty="0"/>
              <a:t>TOTAL</a:t>
            </a:r>
            <a:r>
              <a:rPr lang="en-US" dirty="0"/>
              <a:t> paid subscription streaming services are you willing to subscribe to? Please insert your best guess below. Q5C How much </a:t>
            </a:r>
            <a:r>
              <a:rPr lang="en-US" b="1" u="sng" dirty="0"/>
              <a:t>TOTAL</a:t>
            </a:r>
            <a:r>
              <a:rPr lang="en-US" dirty="0"/>
              <a:t> per month would you be willing to spend for paid subscription streaming services? Please insert your best guess below.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10200" y="1883550"/>
            <a:ext cx="4752703" cy="2356490"/>
            <a:chOff x="1167496" y="2096675"/>
            <a:chExt cx="5752908" cy="2356490"/>
          </a:xfrm>
        </p:grpSpPr>
        <p:sp>
          <p:nvSpPr>
            <p:cNvPr id="15" name="TextBox 14"/>
            <p:cNvSpPr txBox="1"/>
            <p:nvPr/>
          </p:nvSpPr>
          <p:spPr>
            <a:xfrm>
              <a:off x="2727802" y="3437502"/>
              <a:ext cx="4192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Average amount consumers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 willing to spend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44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monthly on paid streaming services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344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7496" y="2096675"/>
              <a:ext cx="40916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34A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</a:t>
              </a:r>
              <a:r>
                <a:rPr kumimoji="0" lang="en-US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E34A8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39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26F1C6D-E1E4-4E18-9B4D-D85B5EDCAEB5}"/>
              </a:ext>
            </a:extLst>
          </p:cNvPr>
          <p:cNvGraphicFramePr>
            <a:graphicFrameLocks noGrp="1"/>
          </p:cNvGraphicFramePr>
          <p:nvPr/>
        </p:nvGraphicFramePr>
        <p:xfrm>
          <a:off x="1706880" y="4287064"/>
          <a:ext cx="87782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8384011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611753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434613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71414768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8322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4+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$61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4+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3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$42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86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$33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SVOD Subscriptions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685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02899B-CEF8-59A8-D7C1-86B79C8E564D}"/>
              </a:ext>
            </a:extLst>
          </p:cNvPr>
          <p:cNvSpPr/>
          <p:nvPr/>
        </p:nvSpPr>
        <p:spPr>
          <a:xfrm>
            <a:off x="11492089" y="6556600"/>
            <a:ext cx="237067" cy="21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EC8A-F48C-EA41-8AEA-8A5AC517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707"/>
            <a:ext cx="10820400" cy="977535"/>
          </a:xfrm>
        </p:spPr>
        <p:txBody>
          <a:bodyPr/>
          <a:lstStyle/>
          <a:p>
            <a:r>
              <a:rPr lang="en-US" dirty="0"/>
              <a:t>Consumers with more subscriptions are cancelling more frequently but are also more likely to re-sign 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E2560-90AB-3F4D-BF88-BE75F195F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250" y="5962650"/>
            <a:ext cx="11341100" cy="895350"/>
          </a:xfrm>
        </p:spPr>
        <p:txBody>
          <a:bodyPr/>
          <a:lstStyle/>
          <a:p>
            <a:r>
              <a:rPr lang="en-US" dirty="0"/>
              <a:t>December 2021 Video Entertainment Pulse Study – 4+ SVOD Subscriptions N=738; 2-3 SVOD Subscriptions N=648; 1 SVOD Subscription N=361. Q5G.1_2 Have you ever cancelled any of the following services?</a:t>
            </a:r>
          </a:p>
          <a:p>
            <a:r>
              <a:rPr lang="en-US" dirty="0"/>
              <a:t>Base: Those who have cancelled. 4+ SVOD Subscriptions N=528; 2-3 SVOD Subscriptions N=446; 1 SVOD Subscription N=221. Q5G.3_2 Did you re-sign up for a streaming video service after cancelling? </a:t>
            </a:r>
          </a:p>
          <a:p>
            <a:r>
              <a:rPr lang="en-US" dirty="0"/>
              <a:t>*Base: Those who have not re-signed. 4+ SVOD Subscriptions N=253; 2-3 SVOD Subscriptions N=248; 1 SVOD Subscription N=143. Q.5H_2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open are you to re-signing up for the following services after cancelling? </a:t>
            </a:r>
            <a:endParaRPr lang="en-US" dirty="0"/>
          </a:p>
          <a:p>
            <a:r>
              <a:rPr lang="en-US" dirty="0"/>
              <a:t>Base: Those who have re-signed up after cancelling SVOD. 4+ SVOD Subscriptions N=275; 2-3 SVOD Subscriptions N=198; 1 SVOD Subscription N=78. Q5G.4_2 Why did you re-sign up for a streaming service after you cancelled?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F72BD-46D8-5040-8802-4A32A8492C2F}"/>
              </a:ext>
            </a:extLst>
          </p:cNvPr>
          <p:cNvSpPr txBox="1"/>
          <p:nvPr/>
        </p:nvSpPr>
        <p:spPr>
          <a:xfrm>
            <a:off x="1979295" y="1421731"/>
            <a:ext cx="823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 THAT HAVE CANCELLED AN SVOD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THEIR INCLINATION TO RE-SIGN 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14C2F-707C-47FE-84D0-8D83641FA13A}"/>
              </a:ext>
            </a:extLst>
          </p:cNvPr>
          <p:cNvSpPr txBox="1"/>
          <p:nvPr/>
        </p:nvSpPr>
        <p:spPr>
          <a:xfrm>
            <a:off x="255342" y="2291934"/>
            <a:ext cx="3577020" cy="368350"/>
          </a:xfrm>
          <a:prstGeom prst="rect">
            <a:avLst/>
          </a:prstGeom>
          <a:noFill/>
        </p:spPr>
        <p:txBody>
          <a:bodyPr wrap="square" lIns="120948" tIns="60474" rIns="120948" bIns="6047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4+ SVOD Subscriptions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5F8C54-5E21-48F7-89AE-EC0711FDD88A}"/>
              </a:ext>
            </a:extLst>
          </p:cNvPr>
          <p:cNvSpPr txBox="1"/>
          <p:nvPr/>
        </p:nvSpPr>
        <p:spPr>
          <a:xfrm>
            <a:off x="4302733" y="2291934"/>
            <a:ext cx="3577020" cy="368350"/>
          </a:xfrm>
          <a:prstGeom prst="rect">
            <a:avLst/>
          </a:prstGeom>
          <a:noFill/>
        </p:spPr>
        <p:txBody>
          <a:bodyPr wrap="square" lIns="120948" tIns="60474" rIns="120948" bIns="6047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2-3 SVOD Subscriptions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61389F-4B34-4681-B3E7-7746D1E5D243}"/>
              </a:ext>
            </a:extLst>
          </p:cNvPr>
          <p:cNvSpPr txBox="1"/>
          <p:nvPr/>
        </p:nvSpPr>
        <p:spPr>
          <a:xfrm>
            <a:off x="8267898" y="2291934"/>
            <a:ext cx="3577020" cy="368350"/>
          </a:xfrm>
          <a:prstGeom prst="rect">
            <a:avLst/>
          </a:prstGeom>
          <a:noFill/>
        </p:spPr>
        <p:txBody>
          <a:bodyPr wrap="square" lIns="120948" tIns="60474" rIns="120948" bIns="6047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344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SVOD Subscription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DBC96904-A976-4C0B-B7CE-02F3BCC5FD1E}"/>
              </a:ext>
            </a:extLst>
          </p:cNvPr>
          <p:cNvGraphicFramePr/>
          <p:nvPr/>
        </p:nvGraphicFramePr>
        <p:xfrm>
          <a:off x="62719" y="2869512"/>
          <a:ext cx="3476851" cy="23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8C7EEB5-AF5D-48DA-91BE-CCFB214BD416}"/>
              </a:ext>
            </a:extLst>
          </p:cNvPr>
          <p:cNvSpPr txBox="1"/>
          <p:nvPr/>
        </p:nvSpPr>
        <p:spPr>
          <a:xfrm>
            <a:off x="894615" y="3460465"/>
            <a:ext cx="7752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cancelled an SVOD</a:t>
            </a:r>
          </a:p>
        </p:txBody>
      </p:sp>
      <p:sp>
        <p:nvSpPr>
          <p:cNvPr id="58" name="Curved Right Arrow 26">
            <a:extLst>
              <a:ext uri="{FF2B5EF4-FFF2-40B4-BE49-F238E27FC236}">
                <a16:creationId xmlns:a16="http://schemas.microsoft.com/office/drawing/2014/main" id="{3428C6D3-0BD4-4934-98C1-0AD5F42E8C99}"/>
              </a:ext>
            </a:extLst>
          </p:cNvPr>
          <p:cNvSpPr/>
          <p:nvPr/>
        </p:nvSpPr>
        <p:spPr>
          <a:xfrm rot="10800000">
            <a:off x="1815091" y="3475778"/>
            <a:ext cx="1216847" cy="950230"/>
          </a:xfrm>
          <a:prstGeom prst="curvedRightArrow">
            <a:avLst>
              <a:gd name="adj1" fmla="val 33165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rved Right Arrow 28">
            <a:extLst>
              <a:ext uri="{FF2B5EF4-FFF2-40B4-BE49-F238E27FC236}">
                <a16:creationId xmlns:a16="http://schemas.microsoft.com/office/drawing/2014/main" id="{EC15B970-81E7-42A9-B9A8-9F34F87E596B}"/>
              </a:ext>
            </a:extLst>
          </p:cNvPr>
          <p:cNvSpPr/>
          <p:nvPr/>
        </p:nvSpPr>
        <p:spPr>
          <a:xfrm rot="10800000">
            <a:off x="1820732" y="2972399"/>
            <a:ext cx="1718838" cy="488066"/>
          </a:xfrm>
          <a:prstGeom prst="curvedRightArrow">
            <a:avLst>
              <a:gd name="adj1" fmla="val 35992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063A0E-3732-4EFA-84B9-986ADE1B41D3}"/>
              </a:ext>
            </a:extLst>
          </p:cNvPr>
          <p:cNvSpPr txBox="1"/>
          <p:nvPr/>
        </p:nvSpPr>
        <p:spPr>
          <a:xfrm>
            <a:off x="1840263" y="2972890"/>
            <a:ext cx="2365882" cy="2462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52% RE-SIGN UP</a:t>
            </a: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D72B114A-8F45-4358-988B-8592F7567AFC}"/>
              </a:ext>
            </a:extLst>
          </p:cNvPr>
          <p:cNvSpPr/>
          <p:nvPr/>
        </p:nvSpPr>
        <p:spPr>
          <a:xfrm rot="21251362">
            <a:off x="1794172" y="4053665"/>
            <a:ext cx="956970" cy="374904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6D201A8D-5409-45F3-8C07-B000E6B98778}"/>
              </a:ext>
            </a:extLst>
          </p:cNvPr>
          <p:cNvSpPr/>
          <p:nvPr/>
        </p:nvSpPr>
        <p:spPr>
          <a:xfrm>
            <a:off x="1801145" y="3270305"/>
            <a:ext cx="859629" cy="223919"/>
          </a:xfrm>
          <a:custGeom>
            <a:avLst/>
            <a:gdLst>
              <a:gd name="connsiteX0" fmla="*/ 1391322 w 1391322"/>
              <a:gd name="connsiteY0" fmla="*/ 315558 h 358588"/>
              <a:gd name="connsiteX1" fmla="*/ 1344705 w 1391322"/>
              <a:gd name="connsiteY1" fmla="*/ 236668 h 358588"/>
              <a:gd name="connsiteX2" fmla="*/ 1305261 w 1391322"/>
              <a:gd name="connsiteY2" fmla="*/ 186466 h 358588"/>
              <a:gd name="connsiteX3" fmla="*/ 1251472 w 1391322"/>
              <a:gd name="connsiteY3" fmla="*/ 114748 h 358588"/>
              <a:gd name="connsiteX4" fmla="*/ 1183341 w 1391322"/>
              <a:gd name="connsiteY4" fmla="*/ 32273 h 358588"/>
              <a:gd name="connsiteX5" fmla="*/ 1151068 w 1391322"/>
              <a:gd name="connsiteY5" fmla="*/ 0 h 358588"/>
              <a:gd name="connsiteX6" fmla="*/ 0 w 1391322"/>
              <a:gd name="connsiteY6" fmla="*/ 10758 h 358588"/>
              <a:gd name="connsiteX7" fmla="*/ 7171 w 1391322"/>
              <a:gd name="connsiteY7" fmla="*/ 358588 h 358588"/>
              <a:gd name="connsiteX8" fmla="*/ 193637 w 1391322"/>
              <a:gd name="connsiteY8" fmla="*/ 311972 h 358588"/>
              <a:gd name="connsiteX9" fmla="*/ 1391322 w 1391322"/>
              <a:gd name="connsiteY9" fmla="*/ 31555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1322" h="358588">
                <a:moveTo>
                  <a:pt x="1391322" y="315558"/>
                </a:moveTo>
                <a:lnTo>
                  <a:pt x="1344705" y="236668"/>
                </a:lnTo>
                <a:lnTo>
                  <a:pt x="1305261" y="186466"/>
                </a:lnTo>
                <a:lnTo>
                  <a:pt x="1251472" y="114748"/>
                </a:lnTo>
                <a:lnTo>
                  <a:pt x="1183341" y="32273"/>
                </a:lnTo>
                <a:lnTo>
                  <a:pt x="1151068" y="0"/>
                </a:lnTo>
                <a:lnTo>
                  <a:pt x="0" y="10758"/>
                </a:lnTo>
                <a:lnTo>
                  <a:pt x="7171" y="358588"/>
                </a:lnTo>
                <a:lnTo>
                  <a:pt x="193637" y="311972"/>
                </a:lnTo>
                <a:lnTo>
                  <a:pt x="1391322" y="315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D3841D-FFE9-414A-A9EC-D13FB1F6FF21}"/>
              </a:ext>
            </a:extLst>
          </p:cNvPr>
          <p:cNvSpPr txBox="1"/>
          <p:nvPr/>
        </p:nvSpPr>
        <p:spPr>
          <a:xfrm rot="221875">
            <a:off x="1928797" y="3566600"/>
            <a:ext cx="87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23% WILLING TO*</a:t>
            </a:r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44CA5110-003C-45F1-AEFF-62EA3E4B5C02}"/>
              </a:ext>
            </a:extLst>
          </p:cNvPr>
          <p:cNvSpPr/>
          <p:nvPr/>
        </p:nvSpPr>
        <p:spPr>
          <a:xfrm rot="316317">
            <a:off x="2372784" y="3964188"/>
            <a:ext cx="444051" cy="391596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D86BB9E5-A8EB-4F7F-ACD1-EEC773CBE0B7}"/>
              </a:ext>
            </a:extLst>
          </p:cNvPr>
          <p:cNvGraphicFramePr/>
          <p:nvPr/>
        </p:nvGraphicFramePr>
        <p:xfrm>
          <a:off x="3977507" y="2869512"/>
          <a:ext cx="3476851" cy="23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756A037-8D13-4331-BAAF-F450FD5946A0}"/>
              </a:ext>
            </a:extLst>
          </p:cNvPr>
          <p:cNvSpPr txBox="1"/>
          <p:nvPr/>
        </p:nvSpPr>
        <p:spPr>
          <a:xfrm>
            <a:off x="4846186" y="3460465"/>
            <a:ext cx="7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</a:t>
            </a:r>
          </a:p>
        </p:txBody>
      </p:sp>
      <p:sp>
        <p:nvSpPr>
          <p:cNvPr id="76" name="Curved Right Arrow 26">
            <a:extLst>
              <a:ext uri="{FF2B5EF4-FFF2-40B4-BE49-F238E27FC236}">
                <a16:creationId xmlns:a16="http://schemas.microsoft.com/office/drawing/2014/main" id="{74E44D59-6983-4817-98D0-24F2CC370FD4}"/>
              </a:ext>
            </a:extLst>
          </p:cNvPr>
          <p:cNvSpPr/>
          <p:nvPr/>
        </p:nvSpPr>
        <p:spPr>
          <a:xfrm rot="10800000">
            <a:off x="5729879" y="3475778"/>
            <a:ext cx="1216847" cy="950230"/>
          </a:xfrm>
          <a:prstGeom prst="curvedRightArrow">
            <a:avLst>
              <a:gd name="adj1" fmla="val 33165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urved Right Arrow 28">
            <a:extLst>
              <a:ext uri="{FF2B5EF4-FFF2-40B4-BE49-F238E27FC236}">
                <a16:creationId xmlns:a16="http://schemas.microsoft.com/office/drawing/2014/main" id="{C20BCE9D-BFB7-47C6-ADB5-6443BF92A77A}"/>
              </a:ext>
            </a:extLst>
          </p:cNvPr>
          <p:cNvSpPr/>
          <p:nvPr/>
        </p:nvSpPr>
        <p:spPr>
          <a:xfrm rot="10800000">
            <a:off x="5735520" y="2972399"/>
            <a:ext cx="1718838" cy="488066"/>
          </a:xfrm>
          <a:prstGeom prst="curvedRightArrow">
            <a:avLst>
              <a:gd name="adj1" fmla="val 35992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D1159D-CDB7-4D85-8A39-2AF0441B1533}"/>
              </a:ext>
            </a:extLst>
          </p:cNvPr>
          <p:cNvSpPr txBox="1"/>
          <p:nvPr/>
        </p:nvSpPr>
        <p:spPr>
          <a:xfrm>
            <a:off x="5755051" y="2972890"/>
            <a:ext cx="2365882" cy="2462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RE-SIGN UP</a:t>
            </a: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CDD403CC-8B0A-4603-A694-4AE3A95F6C55}"/>
              </a:ext>
            </a:extLst>
          </p:cNvPr>
          <p:cNvSpPr/>
          <p:nvPr/>
        </p:nvSpPr>
        <p:spPr>
          <a:xfrm rot="21251362">
            <a:off x="5708960" y="4053665"/>
            <a:ext cx="956970" cy="374904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D8DD865F-09C4-44F6-AA83-2DBA49B99B1B}"/>
              </a:ext>
            </a:extLst>
          </p:cNvPr>
          <p:cNvSpPr/>
          <p:nvPr/>
        </p:nvSpPr>
        <p:spPr>
          <a:xfrm>
            <a:off x="5715933" y="3270305"/>
            <a:ext cx="859629" cy="223919"/>
          </a:xfrm>
          <a:custGeom>
            <a:avLst/>
            <a:gdLst>
              <a:gd name="connsiteX0" fmla="*/ 1391322 w 1391322"/>
              <a:gd name="connsiteY0" fmla="*/ 315558 h 358588"/>
              <a:gd name="connsiteX1" fmla="*/ 1344705 w 1391322"/>
              <a:gd name="connsiteY1" fmla="*/ 236668 h 358588"/>
              <a:gd name="connsiteX2" fmla="*/ 1305261 w 1391322"/>
              <a:gd name="connsiteY2" fmla="*/ 186466 h 358588"/>
              <a:gd name="connsiteX3" fmla="*/ 1251472 w 1391322"/>
              <a:gd name="connsiteY3" fmla="*/ 114748 h 358588"/>
              <a:gd name="connsiteX4" fmla="*/ 1183341 w 1391322"/>
              <a:gd name="connsiteY4" fmla="*/ 32273 h 358588"/>
              <a:gd name="connsiteX5" fmla="*/ 1151068 w 1391322"/>
              <a:gd name="connsiteY5" fmla="*/ 0 h 358588"/>
              <a:gd name="connsiteX6" fmla="*/ 0 w 1391322"/>
              <a:gd name="connsiteY6" fmla="*/ 10758 h 358588"/>
              <a:gd name="connsiteX7" fmla="*/ 7171 w 1391322"/>
              <a:gd name="connsiteY7" fmla="*/ 358588 h 358588"/>
              <a:gd name="connsiteX8" fmla="*/ 193637 w 1391322"/>
              <a:gd name="connsiteY8" fmla="*/ 311972 h 358588"/>
              <a:gd name="connsiteX9" fmla="*/ 1391322 w 1391322"/>
              <a:gd name="connsiteY9" fmla="*/ 31555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1322" h="358588">
                <a:moveTo>
                  <a:pt x="1391322" y="315558"/>
                </a:moveTo>
                <a:lnTo>
                  <a:pt x="1344705" y="236668"/>
                </a:lnTo>
                <a:lnTo>
                  <a:pt x="1305261" y="186466"/>
                </a:lnTo>
                <a:lnTo>
                  <a:pt x="1251472" y="114748"/>
                </a:lnTo>
                <a:lnTo>
                  <a:pt x="1183341" y="32273"/>
                </a:lnTo>
                <a:lnTo>
                  <a:pt x="1151068" y="0"/>
                </a:lnTo>
                <a:lnTo>
                  <a:pt x="0" y="10758"/>
                </a:lnTo>
                <a:lnTo>
                  <a:pt x="7171" y="358588"/>
                </a:lnTo>
                <a:lnTo>
                  <a:pt x="193637" y="311972"/>
                </a:lnTo>
                <a:lnTo>
                  <a:pt x="1391322" y="315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9B6007-ED3E-41C4-AC76-898C4BB534C8}"/>
              </a:ext>
            </a:extLst>
          </p:cNvPr>
          <p:cNvSpPr txBox="1"/>
          <p:nvPr/>
        </p:nvSpPr>
        <p:spPr>
          <a:xfrm rot="221875">
            <a:off x="5843585" y="3566600"/>
            <a:ext cx="87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23% WILLING TO*</a:t>
            </a:r>
          </a:p>
        </p:txBody>
      </p:sp>
      <p:sp>
        <p:nvSpPr>
          <p:cNvPr id="82" name="Freeform 6">
            <a:extLst>
              <a:ext uri="{FF2B5EF4-FFF2-40B4-BE49-F238E27FC236}">
                <a16:creationId xmlns:a16="http://schemas.microsoft.com/office/drawing/2014/main" id="{10409DE3-D6B7-48DE-8097-B920B5AAED83}"/>
              </a:ext>
            </a:extLst>
          </p:cNvPr>
          <p:cNvSpPr/>
          <p:nvPr/>
        </p:nvSpPr>
        <p:spPr>
          <a:xfrm rot="316317">
            <a:off x="6287572" y="3964188"/>
            <a:ext cx="444051" cy="391596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773348CB-89A9-4338-8C28-68BAB286E921}"/>
              </a:ext>
            </a:extLst>
          </p:cNvPr>
          <p:cNvGraphicFramePr/>
          <p:nvPr/>
        </p:nvGraphicFramePr>
        <p:xfrm>
          <a:off x="8003949" y="2869512"/>
          <a:ext cx="3476851" cy="23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7D2D3219-CC39-4BD1-97DF-9BCBF5C8B4D4}"/>
              </a:ext>
            </a:extLst>
          </p:cNvPr>
          <p:cNvSpPr txBox="1"/>
          <p:nvPr/>
        </p:nvSpPr>
        <p:spPr>
          <a:xfrm>
            <a:off x="8872629" y="3440911"/>
            <a:ext cx="77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</a:p>
        </p:txBody>
      </p:sp>
      <p:sp>
        <p:nvSpPr>
          <p:cNvPr id="85" name="Curved Right Arrow 26">
            <a:extLst>
              <a:ext uri="{FF2B5EF4-FFF2-40B4-BE49-F238E27FC236}">
                <a16:creationId xmlns:a16="http://schemas.microsoft.com/office/drawing/2014/main" id="{01054450-DEDB-45A4-BA47-DDF44EEDEF4D}"/>
              </a:ext>
            </a:extLst>
          </p:cNvPr>
          <p:cNvSpPr/>
          <p:nvPr/>
        </p:nvSpPr>
        <p:spPr>
          <a:xfrm rot="10800000">
            <a:off x="9756321" y="3475778"/>
            <a:ext cx="1216847" cy="950230"/>
          </a:xfrm>
          <a:prstGeom prst="curvedRightArrow">
            <a:avLst>
              <a:gd name="adj1" fmla="val 33165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rved Right Arrow 28">
            <a:extLst>
              <a:ext uri="{FF2B5EF4-FFF2-40B4-BE49-F238E27FC236}">
                <a16:creationId xmlns:a16="http://schemas.microsoft.com/office/drawing/2014/main" id="{7CC1D04C-C807-4DD2-90F5-ACABE0E5C0F2}"/>
              </a:ext>
            </a:extLst>
          </p:cNvPr>
          <p:cNvSpPr/>
          <p:nvPr/>
        </p:nvSpPr>
        <p:spPr>
          <a:xfrm rot="10800000">
            <a:off x="9761962" y="2972399"/>
            <a:ext cx="1718838" cy="488066"/>
          </a:xfrm>
          <a:prstGeom prst="curvedRightArrow">
            <a:avLst>
              <a:gd name="adj1" fmla="val 35992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E0643C-67AF-4703-AF81-DA7CBE69D57D}"/>
              </a:ext>
            </a:extLst>
          </p:cNvPr>
          <p:cNvSpPr txBox="1"/>
          <p:nvPr/>
        </p:nvSpPr>
        <p:spPr>
          <a:xfrm>
            <a:off x="9781493" y="2972890"/>
            <a:ext cx="2365882" cy="24622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35% RE-SIGN UP</a:t>
            </a:r>
          </a:p>
        </p:txBody>
      </p:sp>
      <p:sp>
        <p:nvSpPr>
          <p:cNvPr id="88" name="Freeform 6">
            <a:extLst>
              <a:ext uri="{FF2B5EF4-FFF2-40B4-BE49-F238E27FC236}">
                <a16:creationId xmlns:a16="http://schemas.microsoft.com/office/drawing/2014/main" id="{830D396C-5C1A-4EC7-9EF4-0800AE1D1E2A}"/>
              </a:ext>
            </a:extLst>
          </p:cNvPr>
          <p:cNvSpPr/>
          <p:nvPr/>
        </p:nvSpPr>
        <p:spPr>
          <a:xfrm rot="21251362">
            <a:off x="9735402" y="4053665"/>
            <a:ext cx="956970" cy="374904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C4A52BFA-9D06-4978-A90B-40E92C221E74}"/>
              </a:ext>
            </a:extLst>
          </p:cNvPr>
          <p:cNvSpPr/>
          <p:nvPr/>
        </p:nvSpPr>
        <p:spPr>
          <a:xfrm>
            <a:off x="9742375" y="3270305"/>
            <a:ext cx="859629" cy="223919"/>
          </a:xfrm>
          <a:custGeom>
            <a:avLst/>
            <a:gdLst>
              <a:gd name="connsiteX0" fmla="*/ 1391322 w 1391322"/>
              <a:gd name="connsiteY0" fmla="*/ 315558 h 358588"/>
              <a:gd name="connsiteX1" fmla="*/ 1344705 w 1391322"/>
              <a:gd name="connsiteY1" fmla="*/ 236668 h 358588"/>
              <a:gd name="connsiteX2" fmla="*/ 1305261 w 1391322"/>
              <a:gd name="connsiteY2" fmla="*/ 186466 h 358588"/>
              <a:gd name="connsiteX3" fmla="*/ 1251472 w 1391322"/>
              <a:gd name="connsiteY3" fmla="*/ 114748 h 358588"/>
              <a:gd name="connsiteX4" fmla="*/ 1183341 w 1391322"/>
              <a:gd name="connsiteY4" fmla="*/ 32273 h 358588"/>
              <a:gd name="connsiteX5" fmla="*/ 1151068 w 1391322"/>
              <a:gd name="connsiteY5" fmla="*/ 0 h 358588"/>
              <a:gd name="connsiteX6" fmla="*/ 0 w 1391322"/>
              <a:gd name="connsiteY6" fmla="*/ 10758 h 358588"/>
              <a:gd name="connsiteX7" fmla="*/ 7171 w 1391322"/>
              <a:gd name="connsiteY7" fmla="*/ 358588 h 358588"/>
              <a:gd name="connsiteX8" fmla="*/ 193637 w 1391322"/>
              <a:gd name="connsiteY8" fmla="*/ 311972 h 358588"/>
              <a:gd name="connsiteX9" fmla="*/ 1391322 w 1391322"/>
              <a:gd name="connsiteY9" fmla="*/ 31555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1322" h="358588">
                <a:moveTo>
                  <a:pt x="1391322" y="315558"/>
                </a:moveTo>
                <a:lnTo>
                  <a:pt x="1344705" y="236668"/>
                </a:lnTo>
                <a:lnTo>
                  <a:pt x="1305261" y="186466"/>
                </a:lnTo>
                <a:lnTo>
                  <a:pt x="1251472" y="114748"/>
                </a:lnTo>
                <a:lnTo>
                  <a:pt x="1183341" y="32273"/>
                </a:lnTo>
                <a:lnTo>
                  <a:pt x="1151068" y="0"/>
                </a:lnTo>
                <a:lnTo>
                  <a:pt x="0" y="10758"/>
                </a:lnTo>
                <a:lnTo>
                  <a:pt x="7171" y="358588"/>
                </a:lnTo>
                <a:lnTo>
                  <a:pt x="193637" y="311972"/>
                </a:lnTo>
                <a:lnTo>
                  <a:pt x="1391322" y="315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B948F9A-4FA8-409C-B3C0-3473A28D5E9B}"/>
              </a:ext>
            </a:extLst>
          </p:cNvPr>
          <p:cNvSpPr txBox="1"/>
          <p:nvPr/>
        </p:nvSpPr>
        <p:spPr>
          <a:xfrm rot="221875">
            <a:off x="9870027" y="3566600"/>
            <a:ext cx="87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24% WILLING TO*</a:t>
            </a:r>
          </a:p>
        </p:txBody>
      </p:sp>
      <p:sp>
        <p:nvSpPr>
          <p:cNvPr id="91" name="Freeform 6">
            <a:extLst>
              <a:ext uri="{FF2B5EF4-FFF2-40B4-BE49-F238E27FC236}">
                <a16:creationId xmlns:a16="http://schemas.microsoft.com/office/drawing/2014/main" id="{A66358B3-AA46-4BB0-865A-5364A46E00AE}"/>
              </a:ext>
            </a:extLst>
          </p:cNvPr>
          <p:cNvSpPr/>
          <p:nvPr/>
        </p:nvSpPr>
        <p:spPr>
          <a:xfrm rot="316317">
            <a:off x="10314014" y="3964188"/>
            <a:ext cx="444051" cy="391596"/>
          </a:xfrm>
          <a:custGeom>
            <a:avLst/>
            <a:gdLst>
              <a:gd name="connsiteX0" fmla="*/ 1656414 w 1656414"/>
              <a:gd name="connsiteY0" fmla="*/ 449705 h 449705"/>
              <a:gd name="connsiteX1" fmla="*/ 1648918 w 1656414"/>
              <a:gd name="connsiteY1" fmla="*/ 292308 h 449705"/>
              <a:gd name="connsiteX2" fmla="*/ 1641423 w 1656414"/>
              <a:gd name="connsiteY2" fmla="*/ 217358 h 449705"/>
              <a:gd name="connsiteX3" fmla="*/ 1641423 w 1656414"/>
              <a:gd name="connsiteY3" fmla="*/ 217358 h 449705"/>
              <a:gd name="connsiteX4" fmla="*/ 1618938 w 1656414"/>
              <a:gd name="connsiteY4" fmla="*/ 82446 h 449705"/>
              <a:gd name="connsiteX5" fmla="*/ 1618938 w 1656414"/>
              <a:gd name="connsiteY5" fmla="*/ 82446 h 449705"/>
              <a:gd name="connsiteX6" fmla="*/ 1596453 w 1656414"/>
              <a:gd name="connsiteY6" fmla="*/ 22486 h 449705"/>
              <a:gd name="connsiteX7" fmla="*/ 0 w 1656414"/>
              <a:gd name="connsiteY7" fmla="*/ 0 h 449705"/>
              <a:gd name="connsiteX8" fmla="*/ 7496 w 1656414"/>
              <a:gd name="connsiteY8" fmla="*/ 412230 h 449705"/>
              <a:gd name="connsiteX9" fmla="*/ 1656414 w 1656414"/>
              <a:gd name="connsiteY9" fmla="*/ 449705 h 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414" h="449705">
                <a:moveTo>
                  <a:pt x="1656414" y="449705"/>
                </a:moveTo>
                <a:lnTo>
                  <a:pt x="1648918" y="292308"/>
                </a:lnTo>
                <a:lnTo>
                  <a:pt x="1641423" y="217358"/>
                </a:lnTo>
                <a:lnTo>
                  <a:pt x="1641423" y="217358"/>
                </a:lnTo>
                <a:lnTo>
                  <a:pt x="1618938" y="82446"/>
                </a:lnTo>
                <a:lnTo>
                  <a:pt x="1618938" y="82446"/>
                </a:lnTo>
                <a:lnTo>
                  <a:pt x="1596453" y="22486"/>
                </a:lnTo>
                <a:lnTo>
                  <a:pt x="0" y="0"/>
                </a:lnTo>
                <a:lnTo>
                  <a:pt x="7496" y="412230"/>
                </a:lnTo>
                <a:lnTo>
                  <a:pt x="1656414" y="449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D7DC8-5AD0-3A5B-2C17-E3D2A36C2F2B}"/>
              </a:ext>
            </a:extLst>
          </p:cNvPr>
          <p:cNvSpPr/>
          <p:nvPr/>
        </p:nvSpPr>
        <p:spPr>
          <a:xfrm>
            <a:off x="11492089" y="6556600"/>
            <a:ext cx="237067" cy="21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9533"/>
      </p:ext>
    </p:extLst>
  </p:cSld>
  <p:clrMapOvr>
    <a:masterClrMapping/>
  </p:clrMapOvr>
</p:sld>
</file>

<file path=ppt/theme/theme1.xml><?xml version="1.0" encoding="utf-8"?>
<a:theme xmlns:a="http://schemas.openxmlformats.org/drawingml/2006/main" name="2_Capabilities_General_v5">
  <a:themeElements>
    <a:clrScheme name="FinalMagid">
      <a:dk1>
        <a:srgbClr val="434443"/>
      </a:dk1>
      <a:lt1>
        <a:srgbClr val="FFFFFF"/>
      </a:lt1>
      <a:dk2>
        <a:srgbClr val="5E5E5F"/>
      </a:dk2>
      <a:lt2>
        <a:srgbClr val="FEFDFF"/>
      </a:lt2>
      <a:accent1>
        <a:srgbClr val="F77C08"/>
      </a:accent1>
      <a:accent2>
        <a:srgbClr val="5E5E5F"/>
      </a:accent2>
      <a:accent3>
        <a:srgbClr val="E34A84"/>
      </a:accent3>
      <a:accent4>
        <a:srgbClr val="9BCA49"/>
      </a:accent4>
      <a:accent5>
        <a:srgbClr val="41B2EF"/>
      </a:accent5>
      <a:accent6>
        <a:srgbClr val="EE592F"/>
      </a:accent6>
      <a:hlink>
        <a:srgbClr val="41B2EF"/>
      </a:hlink>
      <a:folHlink>
        <a:srgbClr val="C0C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_Short_Deck_v3.potx" id="{B262876B-AEEB-4879-ADBA-2DFA70D3A669}" vid="{7B30FA3E-DFE4-49D0-993D-F0DA9617A1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404</Words>
  <Application>Microsoft Macintosh PowerPoint</Application>
  <PresentationFormat>Widescreen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Wingdings</vt:lpstr>
      <vt:lpstr>2_Capabilities_General_v5</vt:lpstr>
      <vt:lpstr>Viewers allocate $10 per subscription, even as they are willing to subscribe to a greater number of services</vt:lpstr>
      <vt:lpstr>Consumers with more subscriptions are cancelling more frequently but are also more likely to re-sign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Viewers allocate $10 per subscription, even as they are willing to subscribe to a greater number of services</dc:title>
  <dc:creator>Jill Hill</dc:creator>
  <cp:lastModifiedBy>Kristen Peterson</cp:lastModifiedBy>
  <cp:revision>2</cp:revision>
  <dcterms:created xsi:type="dcterms:W3CDTF">2022-05-12T15:00:42Z</dcterms:created>
  <dcterms:modified xsi:type="dcterms:W3CDTF">2022-05-19T18:47:38Z</dcterms:modified>
</cp:coreProperties>
</file>