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12062500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rent Magid" initials="BM [22]" lastIdx="1" clrIdx="0"/>
  <p:cmAuthor id="2" name="Brent Magid" initials="BM [23]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87722"/>
    <a:srgbClr val="90278E"/>
    <a:srgbClr val="00BFB3"/>
    <a:srgbClr val="E31C79"/>
    <a:srgbClr val="00B2EF"/>
    <a:srgbClr val="C378C1"/>
    <a:srgbClr val="00A9E0"/>
    <a:srgbClr val="E7C929"/>
    <a:srgbClr val="76EFE5"/>
    <a:srgbClr val="BB16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621"/>
    <p:restoredTop sz="96190"/>
  </p:normalViewPr>
  <p:slideViewPr>
    <p:cSldViewPr snapToObjects="1">
      <p:cViewPr varScale="1">
        <p:scale>
          <a:sx n="119" d="100"/>
          <a:sy n="119" d="100"/>
        </p:scale>
        <p:origin x="568" y="17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85" d="100"/>
        <a:sy n="85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72" d="100"/>
          <a:sy n="72" d="100"/>
        </p:scale>
        <p:origin x="3592" y="21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dPt>
            <c:idx val="0"/>
            <c:bubble3D val="0"/>
            <c:spPr>
              <a:solidFill>
                <a:schemeClr val="accent5">
                  <a:shade val="76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C64D-8F44-A046-1FD66032F4A4}"/>
              </c:ext>
            </c:extLst>
          </c:dPt>
          <c:dPt>
            <c:idx val="1"/>
            <c:bubble3D val="0"/>
            <c:spPr>
              <a:solidFill>
                <a:schemeClr val="accent5">
                  <a:tint val="77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0BF4-4BF3-99F9-A5E18CB15B4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6350" cap="flat" cmpd="sng" algn="ctr">
                  <a:solidFill>
                    <a:schemeClr val="tx1"/>
                  </a:solidFill>
                  <a:prstDash val="solid"/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Full-length</c:v>
                </c:pt>
                <c:pt idx="1">
                  <c:v>Shorter-length 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0.63</c:v>
                </c:pt>
                <c:pt idx="1">
                  <c:v>0.37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BF4-4BF3-99F9-A5E18CB15B4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  <c:holeSize val="64"/>
      </c:doughnut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9776793127995421"/>
          <c:y val="0.84011809411166405"/>
          <c:w val="0.57759687864373599"/>
          <c:h val="0.1598819058883359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dPt>
            <c:idx val="0"/>
            <c:bubble3D val="0"/>
            <c:spPr>
              <a:solidFill>
                <a:schemeClr val="accent2">
                  <a:shade val="76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E090-B64C-A24F-5955B21851C1}"/>
              </c:ext>
            </c:extLst>
          </c:dPt>
          <c:dPt>
            <c:idx val="1"/>
            <c:bubble3D val="0"/>
            <c:spPr>
              <a:solidFill>
                <a:schemeClr val="accent2">
                  <a:tint val="77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E090-B64C-A24F-5955B21851C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6350" cap="flat" cmpd="sng" algn="ctr">
                  <a:solidFill>
                    <a:schemeClr val="tx1"/>
                  </a:solidFill>
                  <a:prstDash val="solid"/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Full-length</c:v>
                </c:pt>
                <c:pt idx="1">
                  <c:v>Shorter-length 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0.71</c:v>
                </c:pt>
                <c:pt idx="1">
                  <c:v>0.28999999999999998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090-B64C-A24F-5955B21851C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  <c:holeSize val="64"/>
      </c:doughnut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9776793127995421"/>
          <c:y val="0.84011809411166405"/>
          <c:w val="0.57759687864373599"/>
          <c:h val="0.1598819058883359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dPt>
            <c:idx val="0"/>
            <c:bubble3D val="0"/>
            <c:spPr>
              <a:solidFill>
                <a:schemeClr val="accent3">
                  <a:shade val="76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8996-4E4B-8AAC-F632B8A1AD4E}"/>
              </c:ext>
            </c:extLst>
          </c:dPt>
          <c:dPt>
            <c:idx val="1"/>
            <c:bubble3D val="0"/>
            <c:spPr>
              <a:solidFill>
                <a:schemeClr val="accent3">
                  <a:tint val="77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8996-4E4B-8AAC-F632B8A1AD4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6350" cap="flat" cmpd="sng" algn="ctr">
                  <a:solidFill>
                    <a:schemeClr val="tx1"/>
                  </a:solidFill>
                  <a:prstDash val="solid"/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Full-length</c:v>
                </c:pt>
                <c:pt idx="1">
                  <c:v>Shorter-length 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0.79</c:v>
                </c:pt>
                <c:pt idx="1">
                  <c:v>0.21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996-4E4B-8AAC-F632B8A1AD4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  <c:holeSize val="64"/>
      </c:doughnut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9776793127995421"/>
          <c:y val="0.84011809411166405"/>
          <c:w val="0.57759687864373599"/>
          <c:h val="0.1598819058883359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dPt>
            <c:idx val="0"/>
            <c:bubble3D val="0"/>
            <c:spPr>
              <a:solidFill>
                <a:schemeClr val="accent4">
                  <a:shade val="76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DAA8-5840-ABE1-1838B8E8256A}"/>
              </c:ext>
            </c:extLst>
          </c:dPt>
          <c:dPt>
            <c:idx val="1"/>
            <c:bubble3D val="0"/>
            <c:spPr>
              <a:solidFill>
                <a:schemeClr val="accent4">
                  <a:tint val="77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DAA8-5840-ABE1-1838B8E8256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6350" cap="flat" cmpd="sng" algn="ctr">
                  <a:solidFill>
                    <a:schemeClr val="tx1"/>
                  </a:solidFill>
                  <a:prstDash val="solid"/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Full-length</c:v>
                </c:pt>
                <c:pt idx="1">
                  <c:v>Shorter-length 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0.86</c:v>
                </c:pt>
                <c:pt idx="1">
                  <c:v>0.14000000000000001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AA8-5840-ABE1-1838B8E8256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  <c:holeSize val="64"/>
      </c:doughnut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9776793127995421"/>
          <c:y val="0.84011809411166405"/>
          <c:w val="0.57759687864373599"/>
          <c:h val="0.1598819058883359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colors2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3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4.xml><?xml version="1.0" encoding="utf-8"?>
<cs:colorStyle xmlns:cs="http://schemas.microsoft.com/office/drawing/2012/chartStyle" xmlns:a="http://schemas.openxmlformats.org/drawingml/2006/main" meth="withinLinear" id="17">
  <a:schemeClr val="accent4"/>
</cs:colorStyle>
</file>

<file path=ppt/charts/style1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05BC49-AA31-F042-B5A3-7F45FFAC19F5}" type="slidenum">
              <a:rPr lang="en-US" smtClean="0"/>
              <a:t>‹#›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2219A06-1133-5D46-9D04-737E43C4AB9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74FB70-E8AE-774B-B9D6-77A36018A84E}" type="datetimeFigureOut">
              <a:rPr lang="en-US" smtClean="0"/>
              <a:t>10/28/20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8182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E739E7-52F4-3149-B0A2-3F941B1E03E5}" type="datetimeFigureOut">
              <a:rPr lang="en-US" smtClean="0"/>
              <a:t>10/28/20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612AD0-DAC3-1E41-88B9-0E33D5899C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289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- no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365707"/>
            <a:ext cx="10764035" cy="977535"/>
          </a:xfrm>
        </p:spPr>
        <p:txBody>
          <a:bodyPr anchor="t">
            <a:noAutofit/>
          </a:bodyPr>
          <a:lstStyle>
            <a:lvl1pPr>
              <a:defRPr sz="3600" b="1"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 hasCustomPrompt="1"/>
          </p:nvPr>
        </p:nvSpPr>
        <p:spPr>
          <a:xfrm>
            <a:off x="381000" y="6348776"/>
            <a:ext cx="10972800" cy="433024"/>
          </a:xfrm>
          <a:ln>
            <a:noFill/>
          </a:ln>
        </p:spPr>
        <p:txBody>
          <a:bodyPr>
            <a:noAutofit/>
          </a:bodyPr>
          <a:lstStyle>
            <a:lvl1pPr marL="0" indent="0" fontAlgn="auto">
              <a:lnSpc>
                <a:spcPct val="100000"/>
              </a:lnSpc>
              <a:spcBef>
                <a:spcPts val="0"/>
              </a:spcBef>
              <a:buNone/>
              <a:defRPr sz="1000" b="0"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</a:lstStyle>
          <a:p>
            <a:pPr lvl="0"/>
            <a:r>
              <a:rPr lang="en-US" dirty="0"/>
              <a:t>FOOTER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92256" y="0"/>
            <a:ext cx="621792" cy="621792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1" y="365125"/>
            <a:ext cx="10957560" cy="132556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825625"/>
            <a:ext cx="11429999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914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marL="11113" indent="0" algn="l" defTabSz="914400" rtl="0" eaLnBrk="1" latinLnBrk="0" hangingPunct="1">
        <a:lnSpc>
          <a:spcPct val="90000"/>
        </a:lnSpc>
        <a:spcBef>
          <a:spcPct val="0"/>
        </a:spcBef>
        <a:buNone/>
        <a:tabLst/>
        <a:defRPr sz="3600" b="1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293688" indent="-293688" algn="l" defTabSz="914400" rtl="0" eaLnBrk="1" latinLnBrk="0" hangingPunct="1">
        <a:lnSpc>
          <a:spcPct val="100000"/>
        </a:lnSpc>
        <a:spcBef>
          <a:spcPts val="0"/>
        </a:spcBef>
        <a:buFont typeface="Wingdings" charset="2"/>
        <a:buChar char="§"/>
        <a:tabLst/>
        <a:defRPr sz="28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7713" indent="-280988" algn="l" defTabSz="914400" rtl="0" eaLnBrk="1" latinLnBrk="0" hangingPunct="1">
        <a:lnSpc>
          <a:spcPct val="100000"/>
        </a:lnSpc>
        <a:spcBef>
          <a:spcPts val="0"/>
        </a:spcBef>
        <a:buFont typeface="Wingdings" charset="2"/>
        <a:buChar char="§"/>
        <a:tabLst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0"/>
        </a:spcBef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0"/>
        </a:spcBef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0"/>
        </a:spcBef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40" userDrawn="1">
          <p15:clr>
            <a:srgbClr val="F26B43"/>
          </p15:clr>
        </p15:guide>
        <p15:guide id="3" orient="horz" pos="2260" userDrawn="1">
          <p15:clr>
            <a:srgbClr val="F26B43"/>
          </p15:clr>
        </p15:guide>
        <p15:guide id="4" pos="74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3444" y="1474883"/>
            <a:ext cx="11125200" cy="649131"/>
          </a:xfrm>
        </p:spPr>
        <p:txBody>
          <a:bodyPr/>
          <a:lstStyle/>
          <a:p>
            <a:pPr algn="ctr"/>
            <a:r>
              <a:rPr lang="en-US" sz="1800" b="0" dirty="0"/>
              <a:t>“Long-form professionally produced video is best.”</a:t>
            </a:r>
            <a:br>
              <a:rPr lang="en-US" sz="1800" dirty="0"/>
            </a:br>
            <a:r>
              <a:rPr lang="en-US" sz="1800" dirty="0"/>
              <a:t>40% of Gen Z say otherwise.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© 2020. Magid. All Rights Reserved.</a:t>
            </a:r>
          </a:p>
          <a:p>
            <a:r>
              <a:rPr lang="en-US" dirty="0"/>
              <a:t>Magid Generations Study October 2019. Gen Z N=4,000; Millennials N=818; Gen Xers N=1,182; Boomers N=1,000. </a:t>
            </a:r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100855938"/>
              </p:ext>
            </p:extLst>
          </p:nvPr>
        </p:nvGraphicFramePr>
        <p:xfrm>
          <a:off x="465161" y="2242906"/>
          <a:ext cx="2836203" cy="30910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5" name="Content Placeholder 28"/>
          <p:cNvSpPr txBox="1">
            <a:spLocks/>
          </p:cNvSpPr>
          <p:nvPr/>
        </p:nvSpPr>
        <p:spPr>
          <a:xfrm>
            <a:off x="1338977" y="3349849"/>
            <a:ext cx="1043609" cy="496208"/>
          </a:xfrm>
          <a:prstGeom prst="rect">
            <a:avLst/>
          </a:prstGeom>
        </p:spPr>
        <p:txBody>
          <a:bodyPr vert="horz" lIns="119270" tIns="59635" rIns="119270" bIns="59635" rtlCol="0">
            <a:noAutofit/>
          </a:bodyPr>
          <a:lstStyle/>
          <a:p>
            <a:pPr lvl="0" algn="ctr">
              <a:spcBef>
                <a:spcPct val="20000"/>
              </a:spcBef>
              <a:buClr>
                <a:srgbClr val="06355C"/>
              </a:buClr>
              <a:buSzPct val="90000"/>
            </a:pPr>
            <a:r>
              <a:rPr lang="en-US" sz="2400" b="1" dirty="0">
                <a:solidFill>
                  <a:schemeClr val="accent5"/>
                </a:solidFill>
              </a:rPr>
              <a:t>Gen Z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09DAA27-0EAF-604D-BFF2-BB9263B70839}"/>
              </a:ext>
            </a:extLst>
          </p:cNvPr>
          <p:cNvSpPr txBox="1"/>
          <p:nvPr/>
        </p:nvSpPr>
        <p:spPr>
          <a:xfrm>
            <a:off x="3127864" y="776301"/>
            <a:ext cx="58395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accent5"/>
                </a:solidFill>
              </a:rPr>
              <a:t>Best Content by Video Length </a:t>
            </a:r>
          </a:p>
        </p:txBody>
      </p:sp>
      <p:graphicFrame>
        <p:nvGraphicFramePr>
          <p:cNvPr id="16" name="Chart 15">
            <a:extLst>
              <a:ext uri="{FF2B5EF4-FFF2-40B4-BE49-F238E27FC236}">
                <a16:creationId xmlns:a16="http://schemas.microsoft.com/office/drawing/2014/main" id="{3E9B5835-1F56-2442-8B97-33B6E5EE24B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06976350"/>
              </p:ext>
            </p:extLst>
          </p:nvPr>
        </p:nvGraphicFramePr>
        <p:xfrm>
          <a:off x="3256402" y="2242906"/>
          <a:ext cx="2836203" cy="30910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1" name="Content Placeholder 28">
            <a:extLst>
              <a:ext uri="{FF2B5EF4-FFF2-40B4-BE49-F238E27FC236}">
                <a16:creationId xmlns:a16="http://schemas.microsoft.com/office/drawing/2014/main" id="{DD7A5649-FE8D-004D-81EE-C831D3353B0C}"/>
              </a:ext>
            </a:extLst>
          </p:cNvPr>
          <p:cNvSpPr txBox="1">
            <a:spLocks/>
          </p:cNvSpPr>
          <p:nvPr/>
        </p:nvSpPr>
        <p:spPr>
          <a:xfrm>
            <a:off x="3958312" y="3444077"/>
            <a:ext cx="1432382" cy="688751"/>
          </a:xfrm>
          <a:prstGeom prst="rect">
            <a:avLst/>
          </a:prstGeom>
        </p:spPr>
        <p:txBody>
          <a:bodyPr vert="horz" lIns="119270" tIns="59635" rIns="119270" bIns="59635" rtlCol="0">
            <a:noAutofit/>
          </a:bodyPr>
          <a:lstStyle/>
          <a:p>
            <a:pPr lvl="0" algn="ctr">
              <a:spcBef>
                <a:spcPct val="20000"/>
              </a:spcBef>
              <a:buClr>
                <a:srgbClr val="06355C"/>
              </a:buClr>
              <a:buSzPct val="90000"/>
            </a:pPr>
            <a:r>
              <a:rPr lang="en-US" sz="2000" b="1" dirty="0">
                <a:solidFill>
                  <a:schemeClr val="accent2"/>
                </a:solidFill>
              </a:rPr>
              <a:t>Millennials</a:t>
            </a:r>
          </a:p>
        </p:txBody>
      </p:sp>
      <p:graphicFrame>
        <p:nvGraphicFramePr>
          <p:cNvPr id="22" name="Chart 21">
            <a:extLst>
              <a:ext uri="{FF2B5EF4-FFF2-40B4-BE49-F238E27FC236}">
                <a16:creationId xmlns:a16="http://schemas.microsoft.com/office/drawing/2014/main" id="{07958836-4A43-DA4C-BE0E-5AF4CDF8470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43173938"/>
              </p:ext>
            </p:extLst>
          </p:nvPr>
        </p:nvGraphicFramePr>
        <p:xfrm>
          <a:off x="6047643" y="2242906"/>
          <a:ext cx="2836203" cy="30910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3" name="Content Placeholder 28">
            <a:extLst>
              <a:ext uri="{FF2B5EF4-FFF2-40B4-BE49-F238E27FC236}">
                <a16:creationId xmlns:a16="http://schemas.microsoft.com/office/drawing/2014/main" id="{B7032CDB-914E-FE48-9B17-2B0D37167C6F}"/>
              </a:ext>
            </a:extLst>
          </p:cNvPr>
          <p:cNvSpPr txBox="1">
            <a:spLocks/>
          </p:cNvSpPr>
          <p:nvPr/>
        </p:nvSpPr>
        <p:spPr>
          <a:xfrm>
            <a:off x="6659273" y="3421792"/>
            <a:ext cx="1612941" cy="496208"/>
          </a:xfrm>
          <a:prstGeom prst="rect">
            <a:avLst/>
          </a:prstGeom>
        </p:spPr>
        <p:txBody>
          <a:bodyPr vert="horz" lIns="119270" tIns="59635" rIns="119270" bIns="59635" rtlCol="0">
            <a:noAutofit/>
          </a:bodyPr>
          <a:lstStyle/>
          <a:p>
            <a:pPr lvl="0" algn="ctr">
              <a:spcBef>
                <a:spcPct val="20000"/>
              </a:spcBef>
              <a:buClr>
                <a:srgbClr val="06355C"/>
              </a:buClr>
              <a:buSzPct val="90000"/>
            </a:pPr>
            <a:r>
              <a:rPr lang="en-US" sz="2000" b="1" dirty="0">
                <a:solidFill>
                  <a:schemeClr val="accent3"/>
                </a:solidFill>
              </a:rPr>
              <a:t>Gen Xers</a:t>
            </a:r>
          </a:p>
        </p:txBody>
      </p:sp>
      <p:graphicFrame>
        <p:nvGraphicFramePr>
          <p:cNvPr id="24" name="Chart 23">
            <a:extLst>
              <a:ext uri="{FF2B5EF4-FFF2-40B4-BE49-F238E27FC236}">
                <a16:creationId xmlns:a16="http://schemas.microsoft.com/office/drawing/2014/main" id="{24497F2B-5975-2B45-9B8F-811DF02F7EB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88489357"/>
              </p:ext>
            </p:extLst>
          </p:nvPr>
        </p:nvGraphicFramePr>
        <p:xfrm>
          <a:off x="8883846" y="2242906"/>
          <a:ext cx="2836203" cy="30910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9" name="Content Placeholder 28">
            <a:extLst>
              <a:ext uri="{FF2B5EF4-FFF2-40B4-BE49-F238E27FC236}">
                <a16:creationId xmlns:a16="http://schemas.microsoft.com/office/drawing/2014/main" id="{CC4FBC7A-D80C-BD44-ACF4-3F972A74EDF8}"/>
              </a:ext>
            </a:extLst>
          </p:cNvPr>
          <p:cNvSpPr txBox="1">
            <a:spLocks/>
          </p:cNvSpPr>
          <p:nvPr/>
        </p:nvSpPr>
        <p:spPr>
          <a:xfrm>
            <a:off x="9608260" y="3421792"/>
            <a:ext cx="1387373" cy="496208"/>
          </a:xfrm>
          <a:prstGeom prst="rect">
            <a:avLst/>
          </a:prstGeom>
        </p:spPr>
        <p:txBody>
          <a:bodyPr vert="horz" lIns="119270" tIns="59635" rIns="119270" bIns="59635" rtlCol="0">
            <a:noAutofit/>
          </a:bodyPr>
          <a:lstStyle/>
          <a:p>
            <a:pPr lvl="0" algn="ctr">
              <a:spcBef>
                <a:spcPct val="20000"/>
              </a:spcBef>
              <a:buClr>
                <a:srgbClr val="06355C"/>
              </a:buClr>
              <a:buSzPct val="90000"/>
            </a:pPr>
            <a:r>
              <a:rPr lang="en-US" sz="2000" b="1" dirty="0">
                <a:solidFill>
                  <a:schemeClr val="accent4"/>
                </a:solidFill>
              </a:rPr>
              <a:t>Boomers</a:t>
            </a:r>
          </a:p>
        </p:txBody>
      </p:sp>
    </p:spTree>
    <p:extLst>
      <p:ext uri="{BB962C8B-B14F-4D97-AF65-F5344CB8AC3E}">
        <p14:creationId xmlns:p14="http://schemas.microsoft.com/office/powerpoint/2010/main" val="29972526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FinalMagid">
      <a:dk1>
        <a:srgbClr val="434443"/>
      </a:dk1>
      <a:lt1>
        <a:srgbClr val="FFFFFF"/>
      </a:lt1>
      <a:dk2>
        <a:srgbClr val="5E5E5F"/>
      </a:dk2>
      <a:lt2>
        <a:srgbClr val="FEFDFF"/>
      </a:lt2>
      <a:accent1>
        <a:srgbClr val="F77C08"/>
      </a:accent1>
      <a:accent2>
        <a:srgbClr val="5E5E5F"/>
      </a:accent2>
      <a:accent3>
        <a:srgbClr val="E34A84"/>
      </a:accent3>
      <a:accent4>
        <a:srgbClr val="9BCA49"/>
      </a:accent4>
      <a:accent5>
        <a:srgbClr val="41B2EF"/>
      </a:accent5>
      <a:accent6>
        <a:srgbClr val="EE592F"/>
      </a:accent6>
      <a:hlink>
        <a:srgbClr val="41B2EF"/>
      </a:hlink>
      <a:folHlink>
        <a:srgbClr val="C0C0C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7" id="{D666ABDC-9014-BC42-90F4-54B7AA2693D8}" vid="{A8FC42B7-FC92-B941-BCED-8A233D54CC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1492</TotalTime>
  <Words>65</Words>
  <Application>Microsoft Macintosh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Office Theme</vt:lpstr>
      <vt:lpstr>“Long-form professionally produced video is best.” 40% of Gen Z say otherwise.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Debby Ruth</dc:creator>
  <cp:lastModifiedBy>Jen Joly</cp:lastModifiedBy>
  <cp:revision>82</cp:revision>
  <dcterms:created xsi:type="dcterms:W3CDTF">2020-01-25T15:41:33Z</dcterms:created>
  <dcterms:modified xsi:type="dcterms:W3CDTF">2020-10-28T21:42:33Z</dcterms:modified>
</cp:coreProperties>
</file>